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3"/>
  </p:notesMasterIdLst>
  <p:sldIdLst>
    <p:sldId id="303" r:id="rId5"/>
    <p:sldId id="280" r:id="rId6"/>
    <p:sldId id="283" r:id="rId7"/>
    <p:sldId id="293" r:id="rId8"/>
    <p:sldId id="281" r:id="rId9"/>
    <p:sldId id="288" r:id="rId10"/>
    <p:sldId id="287" r:id="rId11"/>
    <p:sldId id="295" r:id="rId12"/>
    <p:sldId id="296" r:id="rId13"/>
    <p:sldId id="298" r:id="rId14"/>
    <p:sldId id="299" r:id="rId15"/>
    <p:sldId id="301" r:id="rId16"/>
    <p:sldId id="302" r:id="rId17"/>
    <p:sldId id="297" r:id="rId18"/>
    <p:sldId id="289" r:id="rId19"/>
    <p:sldId id="292" r:id="rId20"/>
    <p:sldId id="290" r:id="rId21"/>
    <p:sldId id="304"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28" autoAdjust="0"/>
    <p:restoredTop sz="73571" autoAdjust="0"/>
  </p:normalViewPr>
  <p:slideViewPr>
    <p:cSldViewPr snapToGrid="0">
      <p:cViewPr varScale="1">
        <p:scale>
          <a:sx n="88" d="100"/>
          <a:sy n="88" d="100"/>
        </p:scale>
        <p:origin x="1350"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ata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svg"/><Relationship Id="rId1" Type="http://schemas.openxmlformats.org/officeDocument/2006/relationships/image" Target="../media/image13.png"/><Relationship Id="rId4" Type="http://schemas.openxmlformats.org/officeDocument/2006/relationships/image" Target="../media/image2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rawing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svg"/><Relationship Id="rId1" Type="http://schemas.openxmlformats.org/officeDocument/2006/relationships/image" Target="../media/image13.png"/><Relationship Id="rId4" Type="http://schemas.openxmlformats.org/officeDocument/2006/relationships/image" Target="../media/image29.svg"/></Relationships>
</file>

<file path=ppt/diagrams/colors1.xml><?xml version="1.0" encoding="utf-8"?>
<dgm:colorsDef xmlns:dgm="http://schemas.openxmlformats.org/drawingml/2006/diagram" xmlns:a="http://schemas.openxmlformats.org/drawingml/2006/main" uniqueId="urn:microsoft.com/office/officeart/2018/5/colors/Iconchunking_neutralbg_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a:alpha val="0"/>
      </a:schemeClr>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817CCF5-DA3F-4E5F-BE7C-D8111B2BFEBA}" type="doc">
      <dgm:prSet loTypeId="urn:microsoft.com/office/officeart/2018/5/layout/CenteredIconLabelDescriptionList" loCatId="icon" qsTypeId="urn:microsoft.com/office/officeart/2005/8/quickstyle/simple1" qsCatId="simple" csTypeId="urn:microsoft.com/office/officeart/2018/5/colors/Iconchunking_neutralbg_accent2_2" csCatId="accent2" phldr="1"/>
      <dgm:spPr/>
      <dgm:t>
        <a:bodyPr/>
        <a:lstStyle/>
        <a:p>
          <a:endParaRPr lang="en-US"/>
        </a:p>
      </dgm:t>
    </dgm:pt>
    <dgm:pt modelId="{E754A2A0-41CE-428B-9DDC-DCD1FD12D16A}">
      <dgm:prSet/>
      <dgm:spPr/>
      <dgm:t>
        <a:bodyPr/>
        <a:lstStyle/>
        <a:p>
          <a:pPr>
            <a:lnSpc>
              <a:spcPct val="100000"/>
            </a:lnSpc>
            <a:defRPr b="1"/>
          </a:pPr>
          <a:r>
            <a:rPr lang="en-US" dirty="0"/>
            <a:t>Dataset</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pPr>
            <a:lnSpc>
              <a:spcPct val="100000"/>
            </a:lnSpc>
          </a:pPr>
          <a:r>
            <a:rPr lang="en-US" b="0" i="0" u="none" dirty="0"/>
            <a:t>Kaggle Used Car Dataset from Craigslist Vehicle Listing</a:t>
          </a:r>
          <a:endParaRPr lang="en-US" dirty="0"/>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lnSpc>
              <a:spcPct val="100000"/>
            </a:lnSpc>
            <a:defRPr b="1"/>
          </a:pPr>
          <a:r>
            <a:rPr lang="en-US" dirty="0"/>
            <a:t>Analysis</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pPr>
            <a:lnSpc>
              <a:spcPct val="100000"/>
            </a:lnSpc>
          </a:pPr>
          <a:r>
            <a:rPr lang="en-US" b="0" i="0" u="none" dirty="0"/>
            <a:t>Trends across sales, models, prices, etc.</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lnSpc>
              <a:spcPct val="100000"/>
            </a:lnSpc>
            <a:defRPr b="1"/>
          </a:pPr>
          <a:r>
            <a:rPr lang="en-US" dirty="0"/>
            <a:t>Conclusion</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pPr>
            <a:lnSpc>
              <a:spcPct val="100000"/>
            </a:lnSpc>
          </a:pPr>
          <a:r>
            <a:rPr lang="en-US" b="0" i="0" u="none" dirty="0"/>
            <a:t>Determine best opportunities in buying/selling in current regional market</a:t>
          </a:r>
          <a:endParaRPr lang="en-US" dirty="0"/>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071926C8-9E08-4BE0-A1E4-133B16FF713E}" type="pres">
      <dgm:prSet presAssocID="{E817CCF5-DA3F-4E5F-BE7C-D8111B2BFEBA}" presName="root" presStyleCnt="0">
        <dgm:presLayoutVars>
          <dgm:dir/>
          <dgm:resizeHandles val="exact"/>
        </dgm:presLayoutVars>
      </dgm:prSet>
      <dgm:spPr/>
    </dgm:pt>
    <dgm:pt modelId="{1DA6F9F3-4A7F-42F9-8B77-7BD552F03105}" type="pres">
      <dgm:prSet presAssocID="{E754A2A0-41CE-428B-9DDC-DCD1FD12D16A}" presName="compNode" presStyleCnt="0"/>
      <dgm:spPr/>
    </dgm:pt>
    <dgm:pt modelId="{AF72813A-2810-4A52-BE92-611D54918694}" type="pres">
      <dgm:prSet presAssocID="{E754A2A0-41CE-428B-9DDC-DCD1FD12D16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ullseye"/>
        </a:ext>
      </dgm:extLst>
    </dgm:pt>
    <dgm:pt modelId="{0FF9AC2C-F836-43CA-8259-A20F609F4C83}" type="pres">
      <dgm:prSet presAssocID="{E754A2A0-41CE-428B-9DDC-DCD1FD12D16A}" presName="iconSpace" presStyleCnt="0"/>
      <dgm:spPr/>
    </dgm:pt>
    <dgm:pt modelId="{DF27DA54-DCB6-45F4-890E-F7DCC5A4BE12}" type="pres">
      <dgm:prSet presAssocID="{E754A2A0-41CE-428B-9DDC-DCD1FD12D16A}" presName="parTx" presStyleLbl="revTx" presStyleIdx="0" presStyleCnt="6">
        <dgm:presLayoutVars>
          <dgm:chMax val="0"/>
          <dgm:chPref val="0"/>
        </dgm:presLayoutVars>
      </dgm:prSet>
      <dgm:spPr/>
    </dgm:pt>
    <dgm:pt modelId="{E3A03C26-8C60-4D73-A4C2-0678A1DD3B31}" type="pres">
      <dgm:prSet presAssocID="{E754A2A0-41CE-428B-9DDC-DCD1FD12D16A}" presName="txSpace" presStyleCnt="0"/>
      <dgm:spPr/>
    </dgm:pt>
    <dgm:pt modelId="{DD091D0A-5A25-4241-91F3-18D32B0BDD4F}" type="pres">
      <dgm:prSet presAssocID="{E754A2A0-41CE-428B-9DDC-DCD1FD12D16A}" presName="desTx" presStyleLbl="revTx" presStyleIdx="1" presStyleCnt="6">
        <dgm:presLayoutVars/>
      </dgm:prSet>
      <dgm:spPr/>
    </dgm:pt>
    <dgm:pt modelId="{2564C0D4-4875-421D-81DB-70BF6751BBA7}" type="pres">
      <dgm:prSet presAssocID="{02D8D4EF-9694-45C7-AF26-E20371B3C352}" presName="sibTrans" presStyleCnt="0"/>
      <dgm:spPr/>
    </dgm:pt>
    <dgm:pt modelId="{3076B9F9-EC92-4653-AC03-C71FD5E9A400}" type="pres">
      <dgm:prSet presAssocID="{DCCE571A-4D30-4294-ABAF-6885F619D2D9}" presName="compNode" presStyleCnt="0"/>
      <dgm:spPr/>
    </dgm:pt>
    <dgm:pt modelId="{210823F6-AC1A-46E3-9D99-A319DF497539}" type="pres">
      <dgm:prSet presAssocID="{DCCE571A-4D30-4294-ABAF-6885F619D2D9}"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ar chart"/>
        </a:ext>
      </dgm:extLst>
    </dgm:pt>
    <dgm:pt modelId="{2F262968-0DF4-4BB1-BD25-0ED2829FA45D}" type="pres">
      <dgm:prSet presAssocID="{DCCE571A-4D30-4294-ABAF-6885F619D2D9}" presName="iconSpace" presStyleCnt="0"/>
      <dgm:spPr/>
    </dgm:pt>
    <dgm:pt modelId="{3C1752BD-6530-4141-80E9-9A0923780DCB}" type="pres">
      <dgm:prSet presAssocID="{DCCE571A-4D30-4294-ABAF-6885F619D2D9}" presName="parTx" presStyleLbl="revTx" presStyleIdx="2" presStyleCnt="6">
        <dgm:presLayoutVars>
          <dgm:chMax val="0"/>
          <dgm:chPref val="0"/>
        </dgm:presLayoutVars>
      </dgm:prSet>
      <dgm:spPr/>
    </dgm:pt>
    <dgm:pt modelId="{C393D316-1AB7-4A24-B8A5-3485F2713F88}" type="pres">
      <dgm:prSet presAssocID="{DCCE571A-4D30-4294-ABAF-6885F619D2D9}" presName="txSpace" presStyleCnt="0"/>
      <dgm:spPr/>
    </dgm:pt>
    <dgm:pt modelId="{7CD40649-A74C-4AD8-B9D0-2573A1955C91}" type="pres">
      <dgm:prSet presAssocID="{DCCE571A-4D30-4294-ABAF-6885F619D2D9}" presName="desTx" presStyleLbl="revTx" presStyleIdx="3" presStyleCnt="6">
        <dgm:presLayoutVars/>
      </dgm:prSet>
      <dgm:spPr/>
    </dgm:pt>
    <dgm:pt modelId="{9A7327AD-D2A8-4CB1-B3E0-7543B1D84369}" type="pres">
      <dgm:prSet presAssocID="{2C1DF6EC-6090-4926-A556-3D2417B7F2AA}" presName="sibTrans" presStyleCnt="0"/>
      <dgm:spPr/>
    </dgm:pt>
    <dgm:pt modelId="{13BCBAD6-8F08-4029-90C7-8E8A0D0733DD}" type="pres">
      <dgm:prSet presAssocID="{1C1B28B7-2609-4BAA-AAAB-5801EDFD334C}" presName="compNode" presStyleCnt="0"/>
      <dgm:spPr/>
    </dgm:pt>
    <dgm:pt modelId="{B0A3ABD2-C471-4A21-8AEF-3843C86919E1}" type="pres">
      <dgm:prSet presAssocID="{1C1B28B7-2609-4BAA-AAAB-5801EDFD334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C05B68FE-639F-4FA9-A205-D74CFD77C39F}" type="pres">
      <dgm:prSet presAssocID="{1C1B28B7-2609-4BAA-AAAB-5801EDFD334C}" presName="iconSpace" presStyleCnt="0"/>
      <dgm:spPr/>
    </dgm:pt>
    <dgm:pt modelId="{C4D97C04-1692-4931-9A64-809D862C1739}" type="pres">
      <dgm:prSet presAssocID="{1C1B28B7-2609-4BAA-AAAB-5801EDFD334C}" presName="parTx" presStyleLbl="revTx" presStyleIdx="4" presStyleCnt="6">
        <dgm:presLayoutVars>
          <dgm:chMax val="0"/>
          <dgm:chPref val="0"/>
        </dgm:presLayoutVars>
      </dgm:prSet>
      <dgm:spPr/>
    </dgm:pt>
    <dgm:pt modelId="{62A868A2-37A4-4832-B3F5-E1EA98BA3648}" type="pres">
      <dgm:prSet presAssocID="{1C1B28B7-2609-4BAA-AAAB-5801EDFD334C}" presName="txSpace" presStyleCnt="0"/>
      <dgm:spPr/>
    </dgm:pt>
    <dgm:pt modelId="{6418EBED-F111-425B-8EE2-06B8B2297A68}" type="pres">
      <dgm:prSet presAssocID="{1C1B28B7-2609-4BAA-AAAB-5801EDFD334C}" presName="desTx" presStyleLbl="revTx" presStyleIdx="5" presStyleCnt="6">
        <dgm:presLayoutVars/>
      </dgm:prSet>
      <dgm:spPr/>
    </dgm:pt>
  </dgm:ptLst>
  <dgm:cxnLst>
    <dgm:cxn modelId="{079E1015-BF7E-499A-99C0-BA5607789253}" type="presOf" srcId="{E754A2A0-41CE-428B-9DDC-DCD1FD12D16A}" destId="{DF27DA54-DCB6-45F4-890E-F7DCC5A4BE12}" srcOrd="0" destOrd="0" presId="urn:microsoft.com/office/officeart/2018/5/layout/CenteredIconLabelDescriptionList"/>
    <dgm:cxn modelId="{05037335-2E5B-48BE-86A9-5372B1A16299}" srcId="{E817CCF5-DA3F-4E5F-BE7C-D8111B2BFEBA}" destId="{1C1B28B7-2609-4BAA-AAAB-5801EDFD334C}" srcOrd="2" destOrd="0" parTransId="{2BF5F791-D223-44A4-B231-6C3F4B786D08}" sibTransId="{A432C086-9156-4D32-A06E-6E237CC66D92}"/>
    <dgm:cxn modelId="{1CCE1B3A-0A40-44CD-A839-C37BCA6E0D94}" type="presOf" srcId="{B4C55E9F-B5C0-4AD1-919B-D2D83AC9CD40}" destId="{7CD40649-A74C-4AD8-B9D0-2573A1955C91}" srcOrd="0" destOrd="0" presId="urn:microsoft.com/office/officeart/2018/5/layout/CenteredIconLabelDescriptionList"/>
    <dgm:cxn modelId="{C5FF5745-4781-44B9-BC29-74DCE41C1172}" type="presOf" srcId="{DCCE571A-4D30-4294-ABAF-6885F619D2D9}" destId="{3C1752BD-6530-4141-80E9-9A0923780DCB}" srcOrd="0" destOrd="0" presId="urn:microsoft.com/office/officeart/2018/5/layout/CenteredIconLabelDescriptionList"/>
    <dgm:cxn modelId="{6F7E1B4A-66A4-466F-97C5-ED0892509BF2}" type="presOf" srcId="{28C188E4-A3B1-47AF-802E-B2DED21921BA}" destId="{6418EBED-F111-425B-8EE2-06B8B2297A68}" srcOrd="0" destOrd="0" presId="urn:microsoft.com/office/officeart/2018/5/layout/CenteredIconLabelDescriptionList"/>
    <dgm:cxn modelId="{B807BF75-BC86-4A84-AB83-7B8BC68E737C}" srcId="{1C1B28B7-2609-4BAA-AAAB-5801EDFD334C}" destId="{28C188E4-A3B1-47AF-802E-B2DED21921BA}" srcOrd="0" destOrd="0" parTransId="{C89C556F-BA69-4B68-9F7C-1121B26764B0}" sibTransId="{7BEFF1EA-4DB5-4BD3-A89B-DF0184626A1A}"/>
    <dgm:cxn modelId="{4D6131AC-1805-4438-A39D-4F587C933D11}" type="presOf" srcId="{E817CCF5-DA3F-4E5F-BE7C-D8111B2BFEBA}" destId="{071926C8-9E08-4BE0-A1E4-133B16FF713E}" srcOrd="0" destOrd="0" presId="urn:microsoft.com/office/officeart/2018/5/layout/CenteredIconLabelDescriptionList"/>
    <dgm:cxn modelId="{7A243DB8-C0B8-4718-B558-CE939B8FF03E}" srcId="{E754A2A0-41CE-428B-9DDC-DCD1FD12D16A}" destId="{C2F66EED-74C3-4F36-A1D4-8AFCBB009938}" srcOrd="0" destOrd="0" parTransId="{5CF5C62A-BD1A-4922-92B6-33ECA44C1F76}" sibTransId="{F9BAA161-AAEC-4A41-B4D9-A27EAD80526E}"/>
    <dgm:cxn modelId="{507A74C7-FEAF-4A4C-9250-0613CBC2F127}" srcId="{E817CCF5-DA3F-4E5F-BE7C-D8111B2BFEBA}" destId="{E754A2A0-41CE-428B-9DDC-DCD1FD12D16A}" srcOrd="0" destOrd="0" parTransId="{BE164097-A5AA-4EA1-9E64-D7FCD4DD2A4E}" sibTransId="{02D8D4EF-9694-45C7-AF26-E20371B3C352}"/>
    <dgm:cxn modelId="{B51342D1-507F-4538-B2E7-CC8612277523}" type="presOf" srcId="{1C1B28B7-2609-4BAA-AAAB-5801EDFD334C}" destId="{C4D97C04-1692-4931-9A64-809D862C1739}" srcOrd="0" destOrd="0" presId="urn:microsoft.com/office/officeart/2018/5/layout/CenteredIconLabelDescriptionList"/>
    <dgm:cxn modelId="{B2BEE9D2-644C-400C-8E33-2C4491C5B104}" srcId="{DCCE571A-4D30-4294-ABAF-6885F619D2D9}" destId="{B4C55E9F-B5C0-4AD1-919B-D2D83AC9CD40}" srcOrd="0" destOrd="0" parTransId="{D1B05DEA-DFE0-4560-B75F-1C2BCB67A7C6}" sibTransId="{A6301E27-5ACC-4907-A7C8-B41877235C87}"/>
    <dgm:cxn modelId="{E70347E4-4461-4B80-8927-4CA0AEBFAAF8}" srcId="{E817CCF5-DA3F-4E5F-BE7C-D8111B2BFEBA}" destId="{DCCE571A-4D30-4294-ABAF-6885F619D2D9}" srcOrd="1" destOrd="0" parTransId="{3AD83C96-5A95-4337-BF2D-97454AF7F108}" sibTransId="{2C1DF6EC-6090-4926-A556-3D2417B7F2AA}"/>
    <dgm:cxn modelId="{55A931F7-B2A3-4173-A574-A80CB726BAE2}" type="presOf" srcId="{C2F66EED-74C3-4F36-A1D4-8AFCBB009938}" destId="{DD091D0A-5A25-4241-91F3-18D32B0BDD4F}" srcOrd="0" destOrd="0" presId="urn:microsoft.com/office/officeart/2018/5/layout/CenteredIconLabelDescriptionList"/>
    <dgm:cxn modelId="{87DD2528-CB43-4F2F-AD70-34B2C76F4974}" type="presParOf" srcId="{071926C8-9E08-4BE0-A1E4-133B16FF713E}" destId="{1DA6F9F3-4A7F-42F9-8B77-7BD552F03105}" srcOrd="0" destOrd="0" presId="urn:microsoft.com/office/officeart/2018/5/layout/CenteredIconLabelDescriptionList"/>
    <dgm:cxn modelId="{C7D85599-D34F-41B3-ACEB-0C058EB1F61E}" type="presParOf" srcId="{1DA6F9F3-4A7F-42F9-8B77-7BD552F03105}" destId="{AF72813A-2810-4A52-BE92-611D54918694}" srcOrd="0" destOrd="0" presId="urn:microsoft.com/office/officeart/2018/5/layout/CenteredIconLabelDescriptionList"/>
    <dgm:cxn modelId="{C48669E0-1E6E-4350-9DF8-08B6FB55FE83}" type="presParOf" srcId="{1DA6F9F3-4A7F-42F9-8B77-7BD552F03105}" destId="{0FF9AC2C-F836-43CA-8259-A20F609F4C83}" srcOrd="1" destOrd="0" presId="urn:microsoft.com/office/officeart/2018/5/layout/CenteredIconLabelDescriptionList"/>
    <dgm:cxn modelId="{99FB1C93-FBB0-428C-B3D1-D2EC3308D436}" type="presParOf" srcId="{1DA6F9F3-4A7F-42F9-8B77-7BD552F03105}" destId="{DF27DA54-DCB6-45F4-890E-F7DCC5A4BE12}" srcOrd="2" destOrd="0" presId="urn:microsoft.com/office/officeart/2018/5/layout/CenteredIconLabelDescriptionList"/>
    <dgm:cxn modelId="{D2C113FF-430C-42FA-B64E-13ACE978DEE7}" type="presParOf" srcId="{1DA6F9F3-4A7F-42F9-8B77-7BD552F03105}" destId="{E3A03C26-8C60-4D73-A4C2-0678A1DD3B31}" srcOrd="3" destOrd="0" presId="urn:microsoft.com/office/officeart/2018/5/layout/CenteredIconLabelDescriptionList"/>
    <dgm:cxn modelId="{C10D59DD-0D52-4682-AC9F-5873A75B6FEF}" type="presParOf" srcId="{1DA6F9F3-4A7F-42F9-8B77-7BD552F03105}" destId="{DD091D0A-5A25-4241-91F3-18D32B0BDD4F}" srcOrd="4" destOrd="0" presId="urn:microsoft.com/office/officeart/2018/5/layout/CenteredIconLabelDescriptionList"/>
    <dgm:cxn modelId="{0510082E-5DF2-42DD-AE6C-D1E60730D4E3}" type="presParOf" srcId="{071926C8-9E08-4BE0-A1E4-133B16FF713E}" destId="{2564C0D4-4875-421D-81DB-70BF6751BBA7}" srcOrd="1" destOrd="0" presId="urn:microsoft.com/office/officeart/2018/5/layout/CenteredIconLabelDescriptionList"/>
    <dgm:cxn modelId="{E144C32E-E72B-4991-B9EC-93820D68CFB5}" type="presParOf" srcId="{071926C8-9E08-4BE0-A1E4-133B16FF713E}" destId="{3076B9F9-EC92-4653-AC03-C71FD5E9A400}" srcOrd="2" destOrd="0" presId="urn:microsoft.com/office/officeart/2018/5/layout/CenteredIconLabelDescriptionList"/>
    <dgm:cxn modelId="{66AB50A5-3D6E-4CE8-9C00-3540BF3A682A}" type="presParOf" srcId="{3076B9F9-EC92-4653-AC03-C71FD5E9A400}" destId="{210823F6-AC1A-46E3-9D99-A319DF497539}" srcOrd="0" destOrd="0" presId="urn:microsoft.com/office/officeart/2018/5/layout/CenteredIconLabelDescriptionList"/>
    <dgm:cxn modelId="{BB0A9168-4CEF-4C37-AA4F-28A0F96C5AAE}" type="presParOf" srcId="{3076B9F9-EC92-4653-AC03-C71FD5E9A400}" destId="{2F262968-0DF4-4BB1-BD25-0ED2829FA45D}" srcOrd="1" destOrd="0" presId="urn:microsoft.com/office/officeart/2018/5/layout/CenteredIconLabelDescriptionList"/>
    <dgm:cxn modelId="{05D1054F-4CFA-4960-9C76-474461246A75}" type="presParOf" srcId="{3076B9F9-EC92-4653-AC03-C71FD5E9A400}" destId="{3C1752BD-6530-4141-80E9-9A0923780DCB}" srcOrd="2" destOrd="0" presId="urn:microsoft.com/office/officeart/2018/5/layout/CenteredIconLabelDescriptionList"/>
    <dgm:cxn modelId="{021DA957-19C0-48AF-82E6-5EF64E6E4350}" type="presParOf" srcId="{3076B9F9-EC92-4653-AC03-C71FD5E9A400}" destId="{C393D316-1AB7-4A24-B8A5-3485F2713F88}" srcOrd="3" destOrd="0" presId="urn:microsoft.com/office/officeart/2018/5/layout/CenteredIconLabelDescriptionList"/>
    <dgm:cxn modelId="{E4E1ED22-2207-49AD-89BF-A68B1DCF8B24}" type="presParOf" srcId="{3076B9F9-EC92-4653-AC03-C71FD5E9A400}" destId="{7CD40649-A74C-4AD8-B9D0-2573A1955C91}" srcOrd="4" destOrd="0" presId="urn:microsoft.com/office/officeart/2018/5/layout/CenteredIconLabelDescriptionList"/>
    <dgm:cxn modelId="{E12208AE-A278-4C0F-9A95-B2A9F1FA788C}" type="presParOf" srcId="{071926C8-9E08-4BE0-A1E4-133B16FF713E}" destId="{9A7327AD-D2A8-4CB1-B3E0-7543B1D84369}" srcOrd="3" destOrd="0" presId="urn:microsoft.com/office/officeart/2018/5/layout/CenteredIconLabelDescriptionList"/>
    <dgm:cxn modelId="{04AF0028-0607-4319-870D-38F76BAD13CF}" type="presParOf" srcId="{071926C8-9E08-4BE0-A1E4-133B16FF713E}" destId="{13BCBAD6-8F08-4029-90C7-8E8A0D0733DD}" srcOrd="4" destOrd="0" presId="urn:microsoft.com/office/officeart/2018/5/layout/CenteredIconLabelDescriptionList"/>
    <dgm:cxn modelId="{6A4CD51F-23AC-49BF-A6C9-263678EFDC1A}" type="presParOf" srcId="{13BCBAD6-8F08-4029-90C7-8E8A0D0733DD}" destId="{B0A3ABD2-C471-4A21-8AEF-3843C86919E1}" srcOrd="0" destOrd="0" presId="urn:microsoft.com/office/officeart/2018/5/layout/CenteredIconLabelDescriptionList"/>
    <dgm:cxn modelId="{09B630B3-6E33-4A75-A9D0-DB0F7EABE59A}" type="presParOf" srcId="{13BCBAD6-8F08-4029-90C7-8E8A0D0733DD}" destId="{C05B68FE-639F-4FA9-A205-D74CFD77C39F}" srcOrd="1" destOrd="0" presId="urn:microsoft.com/office/officeart/2018/5/layout/CenteredIconLabelDescriptionList"/>
    <dgm:cxn modelId="{54C79EE1-3818-4202-8586-5211607DA0B9}" type="presParOf" srcId="{13BCBAD6-8F08-4029-90C7-8E8A0D0733DD}" destId="{C4D97C04-1692-4931-9A64-809D862C1739}" srcOrd="2" destOrd="0" presId="urn:microsoft.com/office/officeart/2018/5/layout/CenteredIconLabelDescriptionList"/>
    <dgm:cxn modelId="{18E2766E-C663-4DEC-B900-6C8AE4D2800E}" type="presParOf" srcId="{13BCBAD6-8F08-4029-90C7-8E8A0D0733DD}" destId="{62A868A2-37A4-4832-B3F5-E1EA98BA3648}" srcOrd="3" destOrd="0" presId="urn:microsoft.com/office/officeart/2018/5/layout/CenteredIconLabelDescriptionList"/>
    <dgm:cxn modelId="{9E5F65AC-D550-43B1-ABB5-AF4466613C81}" type="presParOf" srcId="{13BCBAD6-8F08-4029-90C7-8E8A0D0733DD}" destId="{6418EBED-F111-425B-8EE2-06B8B2297A68}" srcOrd="4" destOrd="0" presId="urn:microsoft.com/office/officeart/2018/5/layout/CenteredIconLabelDescription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02722A3-0F33-4E3A-94D8-9912973DB12E}"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BF76326B-4EAF-4898-A789-2F96AFB09933}">
      <dgm:prSet/>
      <dgm:spPr/>
      <dgm:t>
        <a:bodyPr/>
        <a:lstStyle/>
        <a:p>
          <a:r>
            <a:rPr lang="en-US" dirty="0"/>
            <a:t>Data Extraction</a:t>
          </a:r>
        </a:p>
      </dgm:t>
    </dgm:pt>
    <dgm:pt modelId="{701D3281-036D-4197-9DDA-A8DFEF9C3AE0}" type="parTrans" cxnId="{AF6E6986-1BC5-41FC-88D5-FB06E90FE53A}">
      <dgm:prSet/>
      <dgm:spPr/>
      <dgm:t>
        <a:bodyPr/>
        <a:lstStyle/>
        <a:p>
          <a:endParaRPr lang="en-US"/>
        </a:p>
      </dgm:t>
    </dgm:pt>
    <dgm:pt modelId="{D7BD1CF2-A047-4238-A08C-ED12CDC82F8D}" type="sibTrans" cxnId="{AF6E6986-1BC5-41FC-88D5-FB06E90FE53A}">
      <dgm:prSet/>
      <dgm:spPr/>
      <dgm:t>
        <a:bodyPr/>
        <a:lstStyle/>
        <a:p>
          <a:endParaRPr lang="en-US"/>
        </a:p>
      </dgm:t>
    </dgm:pt>
    <dgm:pt modelId="{FA4F8CDE-EB6E-4893-B8FC-4772B05A3F06}">
      <dgm:prSet/>
      <dgm:spPr/>
      <dgm:t>
        <a:bodyPr/>
        <a:lstStyle/>
        <a:p>
          <a:r>
            <a:rPr lang="en-US" dirty="0"/>
            <a:t>Blank cells</a:t>
          </a:r>
        </a:p>
      </dgm:t>
    </dgm:pt>
    <dgm:pt modelId="{3667A6C7-1BBA-497C-B807-74FB469E610F}" type="parTrans" cxnId="{8D857B32-FFD8-4EDF-9B4A-D2C87EA80E26}">
      <dgm:prSet/>
      <dgm:spPr/>
      <dgm:t>
        <a:bodyPr/>
        <a:lstStyle/>
        <a:p>
          <a:endParaRPr lang="en-US"/>
        </a:p>
      </dgm:t>
    </dgm:pt>
    <dgm:pt modelId="{960C2CE1-5E62-45BF-9B08-0D07CF0F1BF7}" type="sibTrans" cxnId="{8D857B32-FFD8-4EDF-9B4A-D2C87EA80E26}">
      <dgm:prSet/>
      <dgm:spPr/>
      <dgm:t>
        <a:bodyPr/>
        <a:lstStyle/>
        <a:p>
          <a:endParaRPr lang="en-US"/>
        </a:p>
      </dgm:t>
    </dgm:pt>
    <dgm:pt modelId="{B08C2D21-5DBE-4314-A6FA-02711B715922}">
      <dgm:prSet/>
      <dgm:spPr/>
      <dgm:t>
        <a:bodyPr/>
        <a:lstStyle/>
        <a:p>
          <a:r>
            <a:rPr lang="en-US"/>
            <a:t>Analysis</a:t>
          </a:r>
        </a:p>
      </dgm:t>
    </dgm:pt>
    <dgm:pt modelId="{29FCCB8F-F823-49F4-8210-4E6C2258CD08}" type="parTrans" cxnId="{8A460F62-952A-4F44-A6E8-1071BB52333D}">
      <dgm:prSet/>
      <dgm:spPr/>
      <dgm:t>
        <a:bodyPr/>
        <a:lstStyle/>
        <a:p>
          <a:endParaRPr lang="en-US"/>
        </a:p>
      </dgm:t>
    </dgm:pt>
    <dgm:pt modelId="{4BA1518F-9159-40E8-A2EA-22A27520FAA5}" type="sibTrans" cxnId="{8A460F62-952A-4F44-A6E8-1071BB52333D}">
      <dgm:prSet/>
      <dgm:spPr/>
      <dgm:t>
        <a:bodyPr/>
        <a:lstStyle/>
        <a:p>
          <a:endParaRPr lang="en-US"/>
        </a:p>
      </dgm:t>
    </dgm:pt>
    <dgm:pt modelId="{8257352B-7F78-4D0C-A75D-AD2451B936A2}">
      <dgm:prSet/>
      <dgm:spPr/>
      <dgm:t>
        <a:bodyPr/>
        <a:lstStyle/>
        <a:p>
          <a:r>
            <a:rPr lang="en-US" dirty="0"/>
            <a:t>Regional</a:t>
          </a:r>
          <a:r>
            <a:rPr lang="en-US" baseline="0" dirty="0"/>
            <a:t> comparison</a:t>
          </a:r>
          <a:endParaRPr lang="en-US" dirty="0"/>
        </a:p>
      </dgm:t>
    </dgm:pt>
    <dgm:pt modelId="{2B68787B-E5E8-4FF1-B158-6D8242A24A90}" type="parTrans" cxnId="{3F447433-3E40-4759-A1B8-D3E948A5776F}">
      <dgm:prSet/>
      <dgm:spPr/>
      <dgm:t>
        <a:bodyPr/>
        <a:lstStyle/>
        <a:p>
          <a:endParaRPr lang="en-US"/>
        </a:p>
      </dgm:t>
    </dgm:pt>
    <dgm:pt modelId="{6540DE07-FDB9-4983-BE0C-C29C7BCBD9FC}" type="sibTrans" cxnId="{3F447433-3E40-4759-A1B8-D3E948A5776F}">
      <dgm:prSet/>
      <dgm:spPr/>
      <dgm:t>
        <a:bodyPr/>
        <a:lstStyle/>
        <a:p>
          <a:endParaRPr lang="en-US"/>
        </a:p>
      </dgm:t>
    </dgm:pt>
    <dgm:pt modelId="{D3A0C1F0-6D51-4FFC-A562-8785A2D43554}">
      <dgm:prSet/>
      <dgm:spPr/>
      <dgm:t>
        <a:bodyPr/>
        <a:lstStyle/>
        <a:p>
          <a:r>
            <a:rPr lang="en-US"/>
            <a:t>Visualization</a:t>
          </a:r>
        </a:p>
      </dgm:t>
    </dgm:pt>
    <dgm:pt modelId="{4E2380AA-08BF-4F53-9373-22CB617B5066}" type="parTrans" cxnId="{DF6EF651-83CE-44C5-9A26-EE13A7818DE4}">
      <dgm:prSet/>
      <dgm:spPr/>
      <dgm:t>
        <a:bodyPr/>
        <a:lstStyle/>
        <a:p>
          <a:endParaRPr lang="en-US"/>
        </a:p>
      </dgm:t>
    </dgm:pt>
    <dgm:pt modelId="{228FD90A-70F1-442D-952A-04BB2BFD8682}" type="sibTrans" cxnId="{DF6EF651-83CE-44C5-9A26-EE13A7818DE4}">
      <dgm:prSet/>
      <dgm:spPr/>
      <dgm:t>
        <a:bodyPr/>
        <a:lstStyle/>
        <a:p>
          <a:endParaRPr lang="en-US"/>
        </a:p>
      </dgm:t>
    </dgm:pt>
    <dgm:pt modelId="{525BBFE4-94E0-4D0E-BA44-B4BA632A6C43}">
      <dgm:prSet/>
      <dgm:spPr/>
      <dgm:t>
        <a:bodyPr/>
        <a:lstStyle/>
        <a:p>
          <a:r>
            <a:rPr lang="en-US" dirty="0"/>
            <a:t>Map points</a:t>
          </a:r>
        </a:p>
      </dgm:t>
    </dgm:pt>
    <dgm:pt modelId="{C377943C-E7A5-4B7B-9592-623013C19D62}" type="parTrans" cxnId="{32604C61-4657-4EC1-A172-E6151C7DD5BD}">
      <dgm:prSet/>
      <dgm:spPr/>
      <dgm:t>
        <a:bodyPr/>
        <a:lstStyle/>
        <a:p>
          <a:endParaRPr lang="en-US"/>
        </a:p>
      </dgm:t>
    </dgm:pt>
    <dgm:pt modelId="{6E714D6D-3651-4AA5-B47D-F3ACD3BC2EDC}" type="sibTrans" cxnId="{32604C61-4657-4EC1-A172-E6151C7DD5BD}">
      <dgm:prSet/>
      <dgm:spPr/>
      <dgm:t>
        <a:bodyPr/>
        <a:lstStyle/>
        <a:p>
          <a:endParaRPr lang="en-US"/>
        </a:p>
      </dgm:t>
    </dgm:pt>
    <dgm:pt modelId="{2802F330-DAF2-47A0-BCFE-F7DC311C7FE7}">
      <dgm:prSet/>
      <dgm:spPr/>
      <dgm:t>
        <a:bodyPr/>
        <a:lstStyle/>
        <a:p>
          <a:r>
            <a:rPr lang="en-US" dirty="0"/>
            <a:t>Condensing</a:t>
          </a:r>
        </a:p>
      </dgm:t>
    </dgm:pt>
    <dgm:pt modelId="{F9156218-81E8-4AB5-AD2D-AD54819B6382}" type="parTrans" cxnId="{D2827D7A-0BF6-4052-B318-82B602FE8F37}">
      <dgm:prSet/>
      <dgm:spPr/>
      <dgm:t>
        <a:bodyPr/>
        <a:lstStyle/>
        <a:p>
          <a:endParaRPr lang="en-US"/>
        </a:p>
      </dgm:t>
    </dgm:pt>
    <dgm:pt modelId="{54342CB5-A165-47E0-9C58-EADD7A13EFA8}" type="sibTrans" cxnId="{D2827D7A-0BF6-4052-B318-82B602FE8F37}">
      <dgm:prSet/>
      <dgm:spPr/>
      <dgm:t>
        <a:bodyPr/>
        <a:lstStyle/>
        <a:p>
          <a:endParaRPr lang="en-US"/>
        </a:p>
      </dgm:t>
    </dgm:pt>
    <dgm:pt modelId="{28EB15C4-89DB-4213-8256-D1D93E17CAB7}" type="pres">
      <dgm:prSet presAssocID="{902722A3-0F33-4E3A-94D8-9912973DB12E}" presName="Name0" presStyleCnt="0">
        <dgm:presLayoutVars>
          <dgm:dir/>
          <dgm:animLvl val="lvl"/>
          <dgm:resizeHandles val="exact"/>
        </dgm:presLayoutVars>
      </dgm:prSet>
      <dgm:spPr/>
    </dgm:pt>
    <dgm:pt modelId="{8B5E1D5C-EDBE-4507-B0C9-7B02A375645C}" type="pres">
      <dgm:prSet presAssocID="{BF76326B-4EAF-4898-A789-2F96AFB09933}" presName="composite" presStyleCnt="0"/>
      <dgm:spPr/>
    </dgm:pt>
    <dgm:pt modelId="{0C009B57-25E4-4186-A852-66387468C111}" type="pres">
      <dgm:prSet presAssocID="{BF76326B-4EAF-4898-A789-2F96AFB09933}" presName="parTx" presStyleLbl="alignNode1" presStyleIdx="0" presStyleCnt="3">
        <dgm:presLayoutVars>
          <dgm:chMax val="0"/>
          <dgm:chPref val="0"/>
          <dgm:bulletEnabled val="1"/>
        </dgm:presLayoutVars>
      </dgm:prSet>
      <dgm:spPr/>
    </dgm:pt>
    <dgm:pt modelId="{EB7952C9-E4D8-4F20-8F0D-11AEB6B08644}" type="pres">
      <dgm:prSet presAssocID="{BF76326B-4EAF-4898-A789-2F96AFB09933}" presName="desTx" presStyleLbl="alignAccFollowNode1" presStyleIdx="0" presStyleCnt="3">
        <dgm:presLayoutVars>
          <dgm:bulletEnabled val="1"/>
        </dgm:presLayoutVars>
      </dgm:prSet>
      <dgm:spPr/>
    </dgm:pt>
    <dgm:pt modelId="{409FFFBF-300F-4826-B6D5-04A1313F3722}" type="pres">
      <dgm:prSet presAssocID="{D7BD1CF2-A047-4238-A08C-ED12CDC82F8D}" presName="space" presStyleCnt="0"/>
      <dgm:spPr/>
    </dgm:pt>
    <dgm:pt modelId="{A7A88018-CCAE-4028-B95D-A323F53753D0}" type="pres">
      <dgm:prSet presAssocID="{B08C2D21-5DBE-4314-A6FA-02711B715922}" presName="composite" presStyleCnt="0"/>
      <dgm:spPr/>
    </dgm:pt>
    <dgm:pt modelId="{C12C10E4-4160-45EF-8342-1213D3C3DAA9}" type="pres">
      <dgm:prSet presAssocID="{B08C2D21-5DBE-4314-A6FA-02711B715922}" presName="parTx" presStyleLbl="alignNode1" presStyleIdx="1" presStyleCnt="3">
        <dgm:presLayoutVars>
          <dgm:chMax val="0"/>
          <dgm:chPref val="0"/>
          <dgm:bulletEnabled val="1"/>
        </dgm:presLayoutVars>
      </dgm:prSet>
      <dgm:spPr/>
    </dgm:pt>
    <dgm:pt modelId="{5DEF5933-33FB-471C-A980-12D41B217794}" type="pres">
      <dgm:prSet presAssocID="{B08C2D21-5DBE-4314-A6FA-02711B715922}" presName="desTx" presStyleLbl="alignAccFollowNode1" presStyleIdx="1" presStyleCnt="3">
        <dgm:presLayoutVars>
          <dgm:bulletEnabled val="1"/>
        </dgm:presLayoutVars>
      </dgm:prSet>
      <dgm:spPr/>
    </dgm:pt>
    <dgm:pt modelId="{B304554C-5B35-44DA-8AE1-496ED6823155}" type="pres">
      <dgm:prSet presAssocID="{4BA1518F-9159-40E8-A2EA-22A27520FAA5}" presName="space" presStyleCnt="0"/>
      <dgm:spPr/>
    </dgm:pt>
    <dgm:pt modelId="{713708FB-3825-4AA3-9BFB-4228F4083098}" type="pres">
      <dgm:prSet presAssocID="{D3A0C1F0-6D51-4FFC-A562-8785A2D43554}" presName="composite" presStyleCnt="0"/>
      <dgm:spPr/>
    </dgm:pt>
    <dgm:pt modelId="{511F2992-1DDA-44A0-BBD2-835CC8B0F27D}" type="pres">
      <dgm:prSet presAssocID="{D3A0C1F0-6D51-4FFC-A562-8785A2D43554}" presName="parTx" presStyleLbl="alignNode1" presStyleIdx="2" presStyleCnt="3">
        <dgm:presLayoutVars>
          <dgm:chMax val="0"/>
          <dgm:chPref val="0"/>
          <dgm:bulletEnabled val="1"/>
        </dgm:presLayoutVars>
      </dgm:prSet>
      <dgm:spPr/>
    </dgm:pt>
    <dgm:pt modelId="{4A924A24-05C0-40AD-BA8A-5751BA4A6372}" type="pres">
      <dgm:prSet presAssocID="{D3A0C1F0-6D51-4FFC-A562-8785A2D43554}" presName="desTx" presStyleLbl="alignAccFollowNode1" presStyleIdx="2" presStyleCnt="3">
        <dgm:presLayoutVars>
          <dgm:bulletEnabled val="1"/>
        </dgm:presLayoutVars>
      </dgm:prSet>
      <dgm:spPr/>
    </dgm:pt>
  </dgm:ptLst>
  <dgm:cxnLst>
    <dgm:cxn modelId="{7BB6DE13-57A7-4C9B-8F84-5C52AC2D0217}" type="presOf" srcId="{2802F330-DAF2-47A0-BCFE-F7DC311C7FE7}" destId="{EB7952C9-E4D8-4F20-8F0D-11AEB6B08644}" srcOrd="0" destOrd="1" presId="urn:microsoft.com/office/officeart/2005/8/layout/hList1"/>
    <dgm:cxn modelId="{8D857B32-FFD8-4EDF-9B4A-D2C87EA80E26}" srcId="{BF76326B-4EAF-4898-A789-2F96AFB09933}" destId="{FA4F8CDE-EB6E-4893-B8FC-4772B05A3F06}" srcOrd="0" destOrd="0" parTransId="{3667A6C7-1BBA-497C-B807-74FB469E610F}" sibTransId="{960C2CE1-5E62-45BF-9B08-0D07CF0F1BF7}"/>
    <dgm:cxn modelId="{3F447433-3E40-4759-A1B8-D3E948A5776F}" srcId="{B08C2D21-5DBE-4314-A6FA-02711B715922}" destId="{8257352B-7F78-4D0C-A75D-AD2451B936A2}" srcOrd="0" destOrd="0" parTransId="{2B68787B-E5E8-4FF1-B158-6D8242A24A90}" sibTransId="{6540DE07-FDB9-4983-BE0C-C29C7BCBD9FC}"/>
    <dgm:cxn modelId="{240EC234-988C-4575-8838-FC9D47E6FDE3}" type="presOf" srcId="{D3A0C1F0-6D51-4FFC-A562-8785A2D43554}" destId="{511F2992-1DDA-44A0-BBD2-835CC8B0F27D}" srcOrd="0" destOrd="0" presId="urn:microsoft.com/office/officeart/2005/8/layout/hList1"/>
    <dgm:cxn modelId="{03FA9F5F-0817-44C8-AF14-8544200BDEE1}" type="presOf" srcId="{FA4F8CDE-EB6E-4893-B8FC-4772B05A3F06}" destId="{EB7952C9-E4D8-4F20-8F0D-11AEB6B08644}" srcOrd="0" destOrd="0" presId="urn:microsoft.com/office/officeart/2005/8/layout/hList1"/>
    <dgm:cxn modelId="{32604C61-4657-4EC1-A172-E6151C7DD5BD}" srcId="{D3A0C1F0-6D51-4FFC-A562-8785A2D43554}" destId="{525BBFE4-94E0-4D0E-BA44-B4BA632A6C43}" srcOrd="0" destOrd="0" parTransId="{C377943C-E7A5-4B7B-9592-623013C19D62}" sibTransId="{6E714D6D-3651-4AA5-B47D-F3ACD3BC2EDC}"/>
    <dgm:cxn modelId="{8A460F62-952A-4F44-A6E8-1071BB52333D}" srcId="{902722A3-0F33-4E3A-94D8-9912973DB12E}" destId="{B08C2D21-5DBE-4314-A6FA-02711B715922}" srcOrd="1" destOrd="0" parTransId="{29FCCB8F-F823-49F4-8210-4E6C2258CD08}" sibTransId="{4BA1518F-9159-40E8-A2EA-22A27520FAA5}"/>
    <dgm:cxn modelId="{DF6EF651-83CE-44C5-9A26-EE13A7818DE4}" srcId="{902722A3-0F33-4E3A-94D8-9912973DB12E}" destId="{D3A0C1F0-6D51-4FFC-A562-8785A2D43554}" srcOrd="2" destOrd="0" parTransId="{4E2380AA-08BF-4F53-9373-22CB617B5066}" sibTransId="{228FD90A-70F1-442D-952A-04BB2BFD8682}"/>
    <dgm:cxn modelId="{D2827D7A-0BF6-4052-B318-82B602FE8F37}" srcId="{BF76326B-4EAF-4898-A789-2F96AFB09933}" destId="{2802F330-DAF2-47A0-BCFE-F7DC311C7FE7}" srcOrd="1" destOrd="0" parTransId="{F9156218-81E8-4AB5-AD2D-AD54819B6382}" sibTransId="{54342CB5-A165-47E0-9C58-EADD7A13EFA8}"/>
    <dgm:cxn modelId="{AF6E6986-1BC5-41FC-88D5-FB06E90FE53A}" srcId="{902722A3-0F33-4E3A-94D8-9912973DB12E}" destId="{BF76326B-4EAF-4898-A789-2F96AFB09933}" srcOrd="0" destOrd="0" parTransId="{701D3281-036D-4197-9DDA-A8DFEF9C3AE0}" sibTransId="{D7BD1CF2-A047-4238-A08C-ED12CDC82F8D}"/>
    <dgm:cxn modelId="{4D728FA7-EBD1-4066-88CE-9D54C84BFAE1}" type="presOf" srcId="{902722A3-0F33-4E3A-94D8-9912973DB12E}" destId="{28EB15C4-89DB-4213-8256-D1D93E17CAB7}" srcOrd="0" destOrd="0" presId="urn:microsoft.com/office/officeart/2005/8/layout/hList1"/>
    <dgm:cxn modelId="{13A0C7AC-ABF3-490F-9C2E-B488894EB2DC}" type="presOf" srcId="{525BBFE4-94E0-4D0E-BA44-B4BA632A6C43}" destId="{4A924A24-05C0-40AD-BA8A-5751BA4A6372}" srcOrd="0" destOrd="0" presId="urn:microsoft.com/office/officeart/2005/8/layout/hList1"/>
    <dgm:cxn modelId="{B1480FB9-A139-41A2-ADC9-9DF447EC7CE2}" type="presOf" srcId="{8257352B-7F78-4D0C-A75D-AD2451B936A2}" destId="{5DEF5933-33FB-471C-A980-12D41B217794}" srcOrd="0" destOrd="0" presId="urn:microsoft.com/office/officeart/2005/8/layout/hList1"/>
    <dgm:cxn modelId="{9B6281D1-47A7-41E8-842F-F7D7448EF0B9}" type="presOf" srcId="{BF76326B-4EAF-4898-A789-2F96AFB09933}" destId="{0C009B57-25E4-4186-A852-66387468C111}" srcOrd="0" destOrd="0" presId="urn:microsoft.com/office/officeart/2005/8/layout/hList1"/>
    <dgm:cxn modelId="{3AB0B1DD-BC54-4CE5-8B4F-A0E17C5CB8D5}" type="presOf" srcId="{B08C2D21-5DBE-4314-A6FA-02711B715922}" destId="{C12C10E4-4160-45EF-8342-1213D3C3DAA9}" srcOrd="0" destOrd="0" presId="urn:microsoft.com/office/officeart/2005/8/layout/hList1"/>
    <dgm:cxn modelId="{09D82BF5-3504-4C3A-B20C-BEE57C0A18C7}" type="presParOf" srcId="{28EB15C4-89DB-4213-8256-D1D93E17CAB7}" destId="{8B5E1D5C-EDBE-4507-B0C9-7B02A375645C}" srcOrd="0" destOrd="0" presId="urn:microsoft.com/office/officeart/2005/8/layout/hList1"/>
    <dgm:cxn modelId="{D8E12E05-55A2-40E2-B549-C1CACB90C92E}" type="presParOf" srcId="{8B5E1D5C-EDBE-4507-B0C9-7B02A375645C}" destId="{0C009B57-25E4-4186-A852-66387468C111}" srcOrd="0" destOrd="0" presId="urn:microsoft.com/office/officeart/2005/8/layout/hList1"/>
    <dgm:cxn modelId="{2635CC2D-FDBD-4DB2-B262-E0044F30A18D}" type="presParOf" srcId="{8B5E1D5C-EDBE-4507-B0C9-7B02A375645C}" destId="{EB7952C9-E4D8-4F20-8F0D-11AEB6B08644}" srcOrd="1" destOrd="0" presId="urn:microsoft.com/office/officeart/2005/8/layout/hList1"/>
    <dgm:cxn modelId="{B124A760-396B-4936-B9AB-AA6B5B4B037D}" type="presParOf" srcId="{28EB15C4-89DB-4213-8256-D1D93E17CAB7}" destId="{409FFFBF-300F-4826-B6D5-04A1313F3722}" srcOrd="1" destOrd="0" presId="urn:microsoft.com/office/officeart/2005/8/layout/hList1"/>
    <dgm:cxn modelId="{01AE0454-E3EA-482F-AC60-DA2F86031459}" type="presParOf" srcId="{28EB15C4-89DB-4213-8256-D1D93E17CAB7}" destId="{A7A88018-CCAE-4028-B95D-A323F53753D0}" srcOrd="2" destOrd="0" presId="urn:microsoft.com/office/officeart/2005/8/layout/hList1"/>
    <dgm:cxn modelId="{CF69D0EE-3539-43A7-890A-D37525BBDD6B}" type="presParOf" srcId="{A7A88018-CCAE-4028-B95D-A323F53753D0}" destId="{C12C10E4-4160-45EF-8342-1213D3C3DAA9}" srcOrd="0" destOrd="0" presId="urn:microsoft.com/office/officeart/2005/8/layout/hList1"/>
    <dgm:cxn modelId="{DF871A20-1C06-4F15-9D8C-637DE527D132}" type="presParOf" srcId="{A7A88018-CCAE-4028-B95D-A323F53753D0}" destId="{5DEF5933-33FB-471C-A980-12D41B217794}" srcOrd="1" destOrd="0" presId="urn:microsoft.com/office/officeart/2005/8/layout/hList1"/>
    <dgm:cxn modelId="{1D1CEB1C-CDB6-42BC-851D-9BFE2504C00B}" type="presParOf" srcId="{28EB15C4-89DB-4213-8256-D1D93E17CAB7}" destId="{B304554C-5B35-44DA-8AE1-496ED6823155}" srcOrd="3" destOrd="0" presId="urn:microsoft.com/office/officeart/2005/8/layout/hList1"/>
    <dgm:cxn modelId="{A1B9AAF6-8B89-4351-88EA-3C5713C53E12}" type="presParOf" srcId="{28EB15C4-89DB-4213-8256-D1D93E17CAB7}" destId="{713708FB-3825-4AA3-9BFB-4228F4083098}" srcOrd="4" destOrd="0" presId="urn:microsoft.com/office/officeart/2005/8/layout/hList1"/>
    <dgm:cxn modelId="{F3CED15D-A436-4EE2-84E1-4A3CA498190B}" type="presParOf" srcId="{713708FB-3825-4AA3-9BFB-4228F4083098}" destId="{511F2992-1DDA-44A0-BBD2-835CC8B0F27D}" srcOrd="0" destOrd="0" presId="urn:microsoft.com/office/officeart/2005/8/layout/hList1"/>
    <dgm:cxn modelId="{E2AC9C42-D4D7-49EB-A811-4BB031B1B8C8}" type="presParOf" srcId="{713708FB-3825-4AA3-9BFB-4228F4083098}" destId="{4A924A24-05C0-40AD-BA8A-5751BA4A6372}"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07568A8-D347-4587-9775-5A074B1C7606}" type="doc">
      <dgm:prSet loTypeId="urn:microsoft.com/office/officeart/2005/8/layout/hList1" loCatId="list" qsTypeId="urn:microsoft.com/office/officeart/2005/8/quickstyle/simple4" qsCatId="simple" csTypeId="urn:microsoft.com/office/officeart/2005/8/colors/colorful1" csCatId="colorful" phldr="1"/>
      <dgm:spPr/>
      <dgm:t>
        <a:bodyPr/>
        <a:lstStyle/>
        <a:p>
          <a:endParaRPr lang="en-US"/>
        </a:p>
      </dgm:t>
    </dgm:pt>
    <dgm:pt modelId="{56486390-1BCA-43FE-97FF-8D1173C6245D}">
      <dgm:prSet/>
      <dgm:spPr/>
      <dgm:t>
        <a:bodyPr/>
        <a:lstStyle/>
        <a:p>
          <a:r>
            <a:rPr lang="en-US" dirty="0"/>
            <a:t>Seller</a:t>
          </a:r>
        </a:p>
      </dgm:t>
    </dgm:pt>
    <dgm:pt modelId="{7D715C94-26AE-4461-BED3-7FBDC32C8B98}" type="parTrans" cxnId="{3072D107-3FC2-40BD-B219-EF9C1B5E83E3}">
      <dgm:prSet/>
      <dgm:spPr/>
      <dgm:t>
        <a:bodyPr/>
        <a:lstStyle/>
        <a:p>
          <a:endParaRPr lang="en-US"/>
        </a:p>
      </dgm:t>
    </dgm:pt>
    <dgm:pt modelId="{1E2944A0-FF84-443D-BB8F-961286891BDC}" type="sibTrans" cxnId="{3072D107-3FC2-40BD-B219-EF9C1B5E83E3}">
      <dgm:prSet/>
      <dgm:spPr/>
      <dgm:t>
        <a:bodyPr/>
        <a:lstStyle/>
        <a:p>
          <a:endParaRPr lang="en-US"/>
        </a:p>
      </dgm:t>
    </dgm:pt>
    <dgm:pt modelId="{E3ABE0C2-AD8B-4096-8B24-55CD43443EC7}">
      <dgm:prSet/>
      <dgm:spPr/>
      <dgm:t>
        <a:bodyPr/>
        <a:lstStyle/>
        <a:p>
          <a:r>
            <a:rPr lang="en-US" dirty="0"/>
            <a:t>Analyze</a:t>
          </a:r>
          <a:r>
            <a:rPr lang="en-US" baseline="0" dirty="0"/>
            <a:t> sell history</a:t>
          </a:r>
          <a:endParaRPr lang="en-US" dirty="0"/>
        </a:p>
      </dgm:t>
    </dgm:pt>
    <dgm:pt modelId="{6D7CCDD9-E21F-4817-A412-A80AC0832FB6}" type="parTrans" cxnId="{759EFFE7-91EA-48A2-AC19-1A79608DF25F}">
      <dgm:prSet/>
      <dgm:spPr/>
      <dgm:t>
        <a:bodyPr/>
        <a:lstStyle/>
        <a:p>
          <a:endParaRPr lang="en-US"/>
        </a:p>
      </dgm:t>
    </dgm:pt>
    <dgm:pt modelId="{1F031544-7855-4A2D-BE5B-0C13A9B56F1C}" type="sibTrans" cxnId="{759EFFE7-91EA-48A2-AC19-1A79608DF25F}">
      <dgm:prSet/>
      <dgm:spPr/>
      <dgm:t>
        <a:bodyPr/>
        <a:lstStyle/>
        <a:p>
          <a:endParaRPr lang="en-US"/>
        </a:p>
      </dgm:t>
    </dgm:pt>
    <dgm:pt modelId="{B5637518-FDF0-416C-BF2C-0C79630DF93E}">
      <dgm:prSet/>
      <dgm:spPr/>
      <dgm:t>
        <a:bodyPr/>
        <a:lstStyle/>
        <a:p>
          <a:r>
            <a:rPr lang="en-US" dirty="0"/>
            <a:t>Buyer</a:t>
          </a:r>
        </a:p>
      </dgm:t>
    </dgm:pt>
    <dgm:pt modelId="{B60248EA-06C8-4A22-86AA-5A446B4926CF}" type="parTrans" cxnId="{178483C7-7CDF-43D3-831A-0670B6253C51}">
      <dgm:prSet/>
      <dgm:spPr/>
      <dgm:t>
        <a:bodyPr/>
        <a:lstStyle/>
        <a:p>
          <a:endParaRPr lang="en-US"/>
        </a:p>
      </dgm:t>
    </dgm:pt>
    <dgm:pt modelId="{5111A592-62A0-45F4-A8BF-34C60A8EC64C}" type="sibTrans" cxnId="{178483C7-7CDF-43D3-831A-0670B6253C51}">
      <dgm:prSet/>
      <dgm:spPr/>
      <dgm:t>
        <a:bodyPr/>
        <a:lstStyle/>
        <a:p>
          <a:endParaRPr lang="en-US"/>
        </a:p>
      </dgm:t>
    </dgm:pt>
    <dgm:pt modelId="{2D341E69-CEA0-4953-B782-30FCD8027364}">
      <dgm:prSet/>
      <dgm:spPr/>
      <dgm:t>
        <a:bodyPr/>
        <a:lstStyle/>
        <a:p>
          <a:endParaRPr lang="en-US" dirty="0"/>
        </a:p>
      </dgm:t>
    </dgm:pt>
    <dgm:pt modelId="{DF2F9914-9582-4996-8253-21AF600958EC}" type="parTrans" cxnId="{A44C0ABB-2B25-49A2-B737-FB93C9CB4378}">
      <dgm:prSet/>
      <dgm:spPr/>
    </dgm:pt>
    <dgm:pt modelId="{FDA62F4C-A4C8-48B5-A17F-5E8EDA06A177}" type="sibTrans" cxnId="{A44C0ABB-2B25-49A2-B737-FB93C9CB4378}">
      <dgm:prSet/>
      <dgm:spPr/>
    </dgm:pt>
    <dgm:pt modelId="{B5D816DD-C0F2-4C58-AD26-CC82C5C99913}">
      <dgm:prSet/>
      <dgm:spPr/>
      <dgm:t>
        <a:bodyPr/>
        <a:lstStyle/>
        <a:p>
          <a:r>
            <a:rPr lang="en-US" dirty="0"/>
            <a:t>Target based advertising</a:t>
          </a:r>
        </a:p>
      </dgm:t>
    </dgm:pt>
    <dgm:pt modelId="{EBC19C14-8FD3-4481-A582-B9B904E42F00}" type="parTrans" cxnId="{13ED033F-6D2E-47AE-88E9-7D05957E2207}">
      <dgm:prSet/>
      <dgm:spPr/>
    </dgm:pt>
    <dgm:pt modelId="{B2635107-8516-496C-988D-B0BBD62873D9}" type="sibTrans" cxnId="{13ED033F-6D2E-47AE-88E9-7D05957E2207}">
      <dgm:prSet/>
      <dgm:spPr/>
    </dgm:pt>
    <dgm:pt modelId="{78C48B2F-43CC-4263-8393-BFCA449D655E}">
      <dgm:prSet/>
      <dgm:spPr/>
      <dgm:t>
        <a:bodyPr/>
        <a:lstStyle/>
        <a:p>
          <a:r>
            <a:rPr lang="en-US" dirty="0"/>
            <a:t>Compare margins to historical data in region</a:t>
          </a:r>
        </a:p>
      </dgm:t>
    </dgm:pt>
    <dgm:pt modelId="{EC6E9CE8-7E29-4EE3-BFDD-C1DBABD7C42F}" type="parTrans" cxnId="{3A5EDB84-BD80-40C5-9AD3-06860681B892}">
      <dgm:prSet/>
      <dgm:spPr/>
    </dgm:pt>
    <dgm:pt modelId="{E05EDE75-F506-428A-A4AE-C9456ECBFEFD}" type="sibTrans" cxnId="{3A5EDB84-BD80-40C5-9AD3-06860681B892}">
      <dgm:prSet/>
      <dgm:spPr/>
    </dgm:pt>
    <dgm:pt modelId="{2126704E-44B8-4CD5-B0DC-CA9062EB2AC4}">
      <dgm:prSet/>
      <dgm:spPr/>
      <dgm:t>
        <a:bodyPr/>
        <a:lstStyle/>
        <a:p>
          <a:endParaRPr lang="en-US" dirty="0"/>
        </a:p>
      </dgm:t>
    </dgm:pt>
    <dgm:pt modelId="{F531F1D9-75D0-4C1D-8D7E-2826CA3276DE}" type="sibTrans" cxnId="{3D7BF5A0-809F-4C0F-9A69-91E09CABB554}">
      <dgm:prSet/>
      <dgm:spPr/>
    </dgm:pt>
    <dgm:pt modelId="{11B7C2F0-9943-4077-B0E9-5BF1BEA4FA08}" type="parTrans" cxnId="{3D7BF5A0-809F-4C0F-9A69-91E09CABB554}">
      <dgm:prSet/>
      <dgm:spPr/>
    </dgm:pt>
    <dgm:pt modelId="{AD11DCB3-759B-4587-AB2B-D3697F6EE658}">
      <dgm:prSet/>
      <dgm:spPr/>
      <dgm:t>
        <a:bodyPr/>
        <a:lstStyle/>
        <a:p>
          <a:r>
            <a:rPr lang="en-US" dirty="0"/>
            <a:t>Leverage all parameters</a:t>
          </a:r>
        </a:p>
      </dgm:t>
    </dgm:pt>
    <dgm:pt modelId="{C6FCEA00-D421-41A0-9B43-868A668469E2}" type="parTrans" cxnId="{266D80F7-853E-4E4F-A144-01EC727195C9}">
      <dgm:prSet/>
      <dgm:spPr/>
    </dgm:pt>
    <dgm:pt modelId="{397A74C1-6902-4A4A-B338-51197A2C3634}" type="sibTrans" cxnId="{266D80F7-853E-4E4F-A144-01EC727195C9}">
      <dgm:prSet/>
      <dgm:spPr/>
    </dgm:pt>
    <dgm:pt modelId="{8549CA5A-16B7-4AD6-AA9E-4FA7530DCE8C}">
      <dgm:prSet/>
      <dgm:spPr/>
      <dgm:t>
        <a:bodyPr/>
        <a:lstStyle/>
        <a:p>
          <a:endParaRPr lang="en-US" dirty="0"/>
        </a:p>
      </dgm:t>
    </dgm:pt>
    <dgm:pt modelId="{3230797E-216B-4D7C-B44C-C0746DF3DA1F}" type="parTrans" cxnId="{4CE4C75B-26FA-4508-9C9A-89B6486D3E45}">
      <dgm:prSet/>
      <dgm:spPr/>
    </dgm:pt>
    <dgm:pt modelId="{18746956-F13E-4B99-8158-D532B851C7EE}" type="sibTrans" cxnId="{4CE4C75B-26FA-4508-9C9A-89B6486D3E45}">
      <dgm:prSet/>
      <dgm:spPr/>
    </dgm:pt>
    <dgm:pt modelId="{E3665D48-2280-4267-8041-9FD29623247D}">
      <dgm:prSet/>
      <dgm:spPr/>
      <dgm:t>
        <a:bodyPr/>
        <a:lstStyle/>
        <a:p>
          <a:r>
            <a:rPr lang="en-US" dirty="0"/>
            <a:t>Perform comparative analysis</a:t>
          </a:r>
        </a:p>
      </dgm:t>
    </dgm:pt>
    <dgm:pt modelId="{AB418967-92DA-42E0-9079-CDCD74E55EF2}" type="parTrans" cxnId="{FB4BE209-BF1D-4CFD-9EDC-AE1B1F9A5BB1}">
      <dgm:prSet/>
      <dgm:spPr/>
    </dgm:pt>
    <dgm:pt modelId="{6CCE1E1F-677E-4C25-BD89-1F25C2A2F7C7}" type="sibTrans" cxnId="{FB4BE209-BF1D-4CFD-9EDC-AE1B1F9A5BB1}">
      <dgm:prSet/>
      <dgm:spPr/>
    </dgm:pt>
    <dgm:pt modelId="{E0442A72-056C-47F3-9744-F024AE7AE062}" type="pres">
      <dgm:prSet presAssocID="{D07568A8-D347-4587-9775-5A074B1C7606}" presName="Name0" presStyleCnt="0">
        <dgm:presLayoutVars>
          <dgm:dir/>
          <dgm:animLvl val="lvl"/>
          <dgm:resizeHandles val="exact"/>
        </dgm:presLayoutVars>
      </dgm:prSet>
      <dgm:spPr/>
    </dgm:pt>
    <dgm:pt modelId="{6D0213EE-F088-4721-9126-7E047FD32D3E}" type="pres">
      <dgm:prSet presAssocID="{56486390-1BCA-43FE-97FF-8D1173C6245D}" presName="composite" presStyleCnt="0"/>
      <dgm:spPr/>
    </dgm:pt>
    <dgm:pt modelId="{9D3DD6AF-75E9-4C5D-AD90-BDAC0BE79AE7}" type="pres">
      <dgm:prSet presAssocID="{56486390-1BCA-43FE-97FF-8D1173C6245D}" presName="parTx" presStyleLbl="alignNode1" presStyleIdx="0" presStyleCnt="2">
        <dgm:presLayoutVars>
          <dgm:chMax val="0"/>
          <dgm:chPref val="0"/>
          <dgm:bulletEnabled val="1"/>
        </dgm:presLayoutVars>
      </dgm:prSet>
      <dgm:spPr/>
    </dgm:pt>
    <dgm:pt modelId="{6CD541BD-FD12-433F-87FA-972FF53BE81B}" type="pres">
      <dgm:prSet presAssocID="{56486390-1BCA-43FE-97FF-8D1173C6245D}" presName="desTx" presStyleLbl="alignAccFollowNode1" presStyleIdx="0" presStyleCnt="2" custLinFactNeighborX="-14" custLinFactNeighborY="-1034">
        <dgm:presLayoutVars>
          <dgm:bulletEnabled val="1"/>
        </dgm:presLayoutVars>
      </dgm:prSet>
      <dgm:spPr/>
    </dgm:pt>
    <dgm:pt modelId="{C3BC7917-F521-450E-AC42-BED3A83143BB}" type="pres">
      <dgm:prSet presAssocID="{1E2944A0-FF84-443D-BB8F-961286891BDC}" presName="space" presStyleCnt="0"/>
      <dgm:spPr/>
    </dgm:pt>
    <dgm:pt modelId="{1A2B31B1-DFB0-47E3-8C5C-25C908F74BA8}" type="pres">
      <dgm:prSet presAssocID="{B5637518-FDF0-416C-BF2C-0C79630DF93E}" presName="composite" presStyleCnt="0"/>
      <dgm:spPr/>
    </dgm:pt>
    <dgm:pt modelId="{B7FEB751-8E88-484B-A5A8-96F0A5E14A61}" type="pres">
      <dgm:prSet presAssocID="{B5637518-FDF0-416C-BF2C-0C79630DF93E}" presName="parTx" presStyleLbl="alignNode1" presStyleIdx="1" presStyleCnt="2">
        <dgm:presLayoutVars>
          <dgm:chMax val="0"/>
          <dgm:chPref val="0"/>
          <dgm:bulletEnabled val="1"/>
        </dgm:presLayoutVars>
      </dgm:prSet>
      <dgm:spPr/>
    </dgm:pt>
    <dgm:pt modelId="{A56B0F0F-BB46-4971-9099-52A047B21227}" type="pres">
      <dgm:prSet presAssocID="{B5637518-FDF0-416C-BF2C-0C79630DF93E}" presName="desTx" presStyleLbl="alignAccFollowNode1" presStyleIdx="1" presStyleCnt="2">
        <dgm:presLayoutVars>
          <dgm:bulletEnabled val="1"/>
        </dgm:presLayoutVars>
      </dgm:prSet>
      <dgm:spPr/>
    </dgm:pt>
  </dgm:ptLst>
  <dgm:cxnLst>
    <dgm:cxn modelId="{3072D107-3FC2-40BD-B219-EF9C1B5E83E3}" srcId="{D07568A8-D347-4587-9775-5A074B1C7606}" destId="{56486390-1BCA-43FE-97FF-8D1173C6245D}" srcOrd="0" destOrd="0" parTransId="{7D715C94-26AE-4461-BED3-7FBDC32C8B98}" sibTransId="{1E2944A0-FF84-443D-BB8F-961286891BDC}"/>
    <dgm:cxn modelId="{FB4BE209-BF1D-4CFD-9EDC-AE1B1F9A5BB1}" srcId="{B5637518-FDF0-416C-BF2C-0C79630DF93E}" destId="{E3665D48-2280-4267-8041-9FD29623247D}" srcOrd="0" destOrd="0" parTransId="{AB418967-92DA-42E0-9079-CDCD74E55EF2}" sibTransId="{6CCE1E1F-677E-4C25-BD89-1F25C2A2F7C7}"/>
    <dgm:cxn modelId="{9A5DDA0F-2BC0-49D4-9F06-7CEE23954076}" type="presOf" srcId="{2D341E69-CEA0-4953-B782-30FCD8027364}" destId="{6CD541BD-FD12-433F-87FA-972FF53BE81B}" srcOrd="0" destOrd="3" presId="urn:microsoft.com/office/officeart/2005/8/layout/hList1"/>
    <dgm:cxn modelId="{33DA9715-6216-4A0F-B052-55F162B389DC}" type="presOf" srcId="{2126704E-44B8-4CD5-B0DC-CA9062EB2AC4}" destId="{A56B0F0F-BB46-4971-9099-52A047B21227}" srcOrd="0" destOrd="3" presId="urn:microsoft.com/office/officeart/2005/8/layout/hList1"/>
    <dgm:cxn modelId="{13ED033F-6D2E-47AE-88E9-7D05957E2207}" srcId="{56486390-1BCA-43FE-97FF-8D1173C6245D}" destId="{B5D816DD-C0F2-4C58-AD26-CC82C5C99913}" srcOrd="2" destOrd="0" parTransId="{EBC19C14-8FD3-4481-A582-B9B904E42F00}" sibTransId="{B2635107-8516-496C-988D-B0BBD62873D9}"/>
    <dgm:cxn modelId="{B45B813F-6E9A-46BD-B450-5698F318AF37}" type="presOf" srcId="{E3ABE0C2-AD8B-4096-8B24-55CD43443EC7}" destId="{6CD541BD-FD12-433F-87FA-972FF53BE81B}" srcOrd="0" destOrd="0" presId="urn:microsoft.com/office/officeart/2005/8/layout/hList1"/>
    <dgm:cxn modelId="{4CE4C75B-26FA-4508-9C9A-89B6486D3E45}" srcId="{B5637518-FDF0-416C-BF2C-0C79630DF93E}" destId="{8549CA5A-16B7-4AD6-AA9E-4FA7530DCE8C}" srcOrd="2" destOrd="0" parTransId="{3230797E-216B-4D7C-B44C-C0746DF3DA1F}" sibTransId="{18746956-F13E-4B99-8158-D532B851C7EE}"/>
    <dgm:cxn modelId="{806DA671-EE7B-4AD5-AAFC-D9A38E011795}" type="presOf" srcId="{B5D816DD-C0F2-4C58-AD26-CC82C5C99913}" destId="{6CD541BD-FD12-433F-87FA-972FF53BE81B}" srcOrd="0" destOrd="2" presId="urn:microsoft.com/office/officeart/2005/8/layout/hList1"/>
    <dgm:cxn modelId="{34B91782-A507-4400-A742-54B8F2AB4E07}" type="presOf" srcId="{D07568A8-D347-4587-9775-5A074B1C7606}" destId="{E0442A72-056C-47F3-9744-F024AE7AE062}" srcOrd="0" destOrd="0" presId="urn:microsoft.com/office/officeart/2005/8/layout/hList1"/>
    <dgm:cxn modelId="{3A5EDB84-BD80-40C5-9AD3-06860681B892}" srcId="{56486390-1BCA-43FE-97FF-8D1173C6245D}" destId="{78C48B2F-43CC-4263-8393-BFCA449D655E}" srcOrd="1" destOrd="0" parTransId="{EC6E9CE8-7E29-4EE3-BFDD-C1DBABD7C42F}" sibTransId="{E05EDE75-F506-428A-A4AE-C9456ECBFEFD}"/>
    <dgm:cxn modelId="{3D7BF5A0-809F-4C0F-9A69-91E09CABB554}" srcId="{B5637518-FDF0-416C-BF2C-0C79630DF93E}" destId="{2126704E-44B8-4CD5-B0DC-CA9062EB2AC4}" srcOrd="3" destOrd="0" parTransId="{11B7C2F0-9943-4077-B0E9-5BF1BEA4FA08}" sibTransId="{F531F1D9-75D0-4C1D-8D7E-2826CA3276DE}"/>
    <dgm:cxn modelId="{D17B0AA8-633F-4368-9268-37B7272734FF}" type="presOf" srcId="{8549CA5A-16B7-4AD6-AA9E-4FA7530DCE8C}" destId="{A56B0F0F-BB46-4971-9099-52A047B21227}" srcOrd="0" destOrd="2" presId="urn:microsoft.com/office/officeart/2005/8/layout/hList1"/>
    <dgm:cxn modelId="{77A96CAB-B756-4555-B7BB-13146E0C3769}" type="presOf" srcId="{78C48B2F-43CC-4263-8393-BFCA449D655E}" destId="{6CD541BD-FD12-433F-87FA-972FF53BE81B}" srcOrd="0" destOrd="1" presId="urn:microsoft.com/office/officeart/2005/8/layout/hList1"/>
    <dgm:cxn modelId="{0E8B4EB9-9438-47F1-93E9-70CCB0335847}" type="presOf" srcId="{AD11DCB3-759B-4587-AB2B-D3697F6EE658}" destId="{A56B0F0F-BB46-4971-9099-52A047B21227}" srcOrd="0" destOrd="1" presId="urn:microsoft.com/office/officeart/2005/8/layout/hList1"/>
    <dgm:cxn modelId="{A44C0ABB-2B25-49A2-B737-FB93C9CB4378}" srcId="{56486390-1BCA-43FE-97FF-8D1173C6245D}" destId="{2D341E69-CEA0-4953-B782-30FCD8027364}" srcOrd="3" destOrd="0" parTransId="{DF2F9914-9582-4996-8253-21AF600958EC}" sibTransId="{FDA62F4C-A4C8-48B5-A17F-5E8EDA06A177}"/>
    <dgm:cxn modelId="{178483C7-7CDF-43D3-831A-0670B6253C51}" srcId="{D07568A8-D347-4587-9775-5A074B1C7606}" destId="{B5637518-FDF0-416C-BF2C-0C79630DF93E}" srcOrd="1" destOrd="0" parTransId="{B60248EA-06C8-4A22-86AA-5A446B4926CF}" sibTransId="{5111A592-62A0-45F4-A8BF-34C60A8EC64C}"/>
    <dgm:cxn modelId="{4478BFCC-741E-443F-8E6B-3C669C18BD8B}" type="presOf" srcId="{B5637518-FDF0-416C-BF2C-0C79630DF93E}" destId="{B7FEB751-8E88-484B-A5A8-96F0A5E14A61}" srcOrd="0" destOrd="0" presId="urn:microsoft.com/office/officeart/2005/8/layout/hList1"/>
    <dgm:cxn modelId="{792C0CDC-BBC4-4577-B929-BFBA207AFAD4}" type="presOf" srcId="{E3665D48-2280-4267-8041-9FD29623247D}" destId="{A56B0F0F-BB46-4971-9099-52A047B21227}" srcOrd="0" destOrd="0" presId="urn:microsoft.com/office/officeart/2005/8/layout/hList1"/>
    <dgm:cxn modelId="{759EFFE7-91EA-48A2-AC19-1A79608DF25F}" srcId="{56486390-1BCA-43FE-97FF-8D1173C6245D}" destId="{E3ABE0C2-AD8B-4096-8B24-55CD43443EC7}" srcOrd="0" destOrd="0" parTransId="{6D7CCDD9-E21F-4817-A412-A80AC0832FB6}" sibTransId="{1F031544-7855-4A2D-BE5B-0C13A9B56F1C}"/>
    <dgm:cxn modelId="{82AA52EF-3F58-4B1A-9AAD-24F14C790336}" type="presOf" srcId="{56486390-1BCA-43FE-97FF-8D1173C6245D}" destId="{9D3DD6AF-75E9-4C5D-AD90-BDAC0BE79AE7}" srcOrd="0" destOrd="0" presId="urn:microsoft.com/office/officeart/2005/8/layout/hList1"/>
    <dgm:cxn modelId="{266D80F7-853E-4E4F-A144-01EC727195C9}" srcId="{B5637518-FDF0-416C-BF2C-0C79630DF93E}" destId="{AD11DCB3-759B-4587-AB2B-D3697F6EE658}" srcOrd="1" destOrd="0" parTransId="{C6FCEA00-D421-41A0-9B43-868A668469E2}" sibTransId="{397A74C1-6902-4A4A-B338-51197A2C3634}"/>
    <dgm:cxn modelId="{5EFFD8C5-C112-4332-B3B3-45BCA3887A8C}" type="presParOf" srcId="{E0442A72-056C-47F3-9744-F024AE7AE062}" destId="{6D0213EE-F088-4721-9126-7E047FD32D3E}" srcOrd="0" destOrd="0" presId="urn:microsoft.com/office/officeart/2005/8/layout/hList1"/>
    <dgm:cxn modelId="{394F4AD4-FD94-4F70-B67B-E38C0168E885}" type="presParOf" srcId="{6D0213EE-F088-4721-9126-7E047FD32D3E}" destId="{9D3DD6AF-75E9-4C5D-AD90-BDAC0BE79AE7}" srcOrd="0" destOrd="0" presId="urn:microsoft.com/office/officeart/2005/8/layout/hList1"/>
    <dgm:cxn modelId="{D10F8531-6AE4-4FBC-9D3B-E423A6133996}" type="presParOf" srcId="{6D0213EE-F088-4721-9126-7E047FD32D3E}" destId="{6CD541BD-FD12-433F-87FA-972FF53BE81B}" srcOrd="1" destOrd="0" presId="urn:microsoft.com/office/officeart/2005/8/layout/hList1"/>
    <dgm:cxn modelId="{224808F1-649F-4177-ACF7-8D4D77CD1C3E}" type="presParOf" srcId="{E0442A72-056C-47F3-9744-F024AE7AE062}" destId="{C3BC7917-F521-450E-AC42-BED3A83143BB}" srcOrd="1" destOrd="0" presId="urn:microsoft.com/office/officeart/2005/8/layout/hList1"/>
    <dgm:cxn modelId="{75236713-E755-4FB3-AD0E-B63F2270585E}" type="presParOf" srcId="{E0442A72-056C-47F3-9744-F024AE7AE062}" destId="{1A2B31B1-DFB0-47E3-8C5C-25C908F74BA8}" srcOrd="2" destOrd="0" presId="urn:microsoft.com/office/officeart/2005/8/layout/hList1"/>
    <dgm:cxn modelId="{20103525-BB30-4B44-B02A-5C3FB240781C}" type="presParOf" srcId="{1A2B31B1-DFB0-47E3-8C5C-25C908F74BA8}" destId="{B7FEB751-8E88-484B-A5A8-96F0A5E14A61}" srcOrd="0" destOrd="0" presId="urn:microsoft.com/office/officeart/2005/8/layout/hList1"/>
    <dgm:cxn modelId="{67D56C7B-090F-47C2-9AB3-F1CA0DCA3824}" type="presParOf" srcId="{1A2B31B1-DFB0-47E3-8C5C-25C908F74BA8}" destId="{A56B0F0F-BB46-4971-9099-52A047B21227}"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103C246-9F67-4958-9FAB-D8ABDA3E6342}"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0E6DDEB8-5C64-4A0B-A48F-54A14840BC56}">
      <dgm:prSet/>
      <dgm:spPr/>
      <dgm:t>
        <a:bodyPr/>
        <a:lstStyle/>
        <a:p>
          <a:r>
            <a:rPr lang="en-US" dirty="0"/>
            <a:t>Next Steps</a:t>
          </a:r>
        </a:p>
        <a:p>
          <a:r>
            <a:rPr lang="en-US" dirty="0"/>
            <a:t>- Dealer Research Tool</a:t>
          </a:r>
        </a:p>
        <a:p>
          <a:r>
            <a:rPr lang="en-US" dirty="0"/>
            <a:t>- Individual Shopping tool</a:t>
          </a:r>
        </a:p>
        <a:p>
          <a:r>
            <a:rPr lang="en-US" dirty="0"/>
            <a:t>- Monte Carlo: Forecast Buyer Patterns </a:t>
          </a:r>
        </a:p>
      </dgm:t>
    </dgm:pt>
    <dgm:pt modelId="{34958297-C336-41BF-912E-1B2DBC537E2D}" type="parTrans" cxnId="{34DDBBF5-D875-43A9-B7A7-19788A1F4EBE}">
      <dgm:prSet/>
      <dgm:spPr/>
      <dgm:t>
        <a:bodyPr/>
        <a:lstStyle/>
        <a:p>
          <a:endParaRPr lang="en-US"/>
        </a:p>
      </dgm:t>
    </dgm:pt>
    <dgm:pt modelId="{367AD866-4068-4EDC-8515-76E820B2F79A}" type="sibTrans" cxnId="{34DDBBF5-D875-43A9-B7A7-19788A1F4EBE}">
      <dgm:prSet/>
      <dgm:spPr/>
      <dgm:t>
        <a:bodyPr/>
        <a:lstStyle/>
        <a:p>
          <a:endParaRPr lang="en-US"/>
        </a:p>
      </dgm:t>
    </dgm:pt>
    <dgm:pt modelId="{27CBCDBA-96B1-4EC8-8574-F13E6A445AB1}">
      <dgm:prSet/>
      <dgm:spPr/>
      <dgm:t>
        <a:bodyPr/>
        <a:lstStyle/>
        <a:p>
          <a:r>
            <a:rPr lang="en-US" dirty="0"/>
            <a:t>Questions</a:t>
          </a:r>
        </a:p>
      </dgm:t>
    </dgm:pt>
    <dgm:pt modelId="{8A0B9BBD-43A0-4A02-8FEA-E2BFC8855A89}" type="parTrans" cxnId="{01213CF6-C5FC-46A6-BA65-75DE218CB62F}">
      <dgm:prSet/>
      <dgm:spPr/>
      <dgm:t>
        <a:bodyPr/>
        <a:lstStyle/>
        <a:p>
          <a:endParaRPr lang="en-US"/>
        </a:p>
      </dgm:t>
    </dgm:pt>
    <dgm:pt modelId="{B99C6792-FD6F-45E4-B61B-A60EDB69EBC1}" type="sibTrans" cxnId="{01213CF6-C5FC-46A6-BA65-75DE218CB62F}">
      <dgm:prSet/>
      <dgm:spPr/>
      <dgm:t>
        <a:bodyPr/>
        <a:lstStyle/>
        <a:p>
          <a:endParaRPr lang="en-US"/>
        </a:p>
      </dgm:t>
    </dgm:pt>
    <dgm:pt modelId="{047B9BEF-9F9C-4F73-AF55-96440FCAFCCC}" type="pres">
      <dgm:prSet presAssocID="{C103C246-9F67-4958-9FAB-D8ABDA3E6342}" presName="root" presStyleCnt="0">
        <dgm:presLayoutVars>
          <dgm:dir/>
          <dgm:resizeHandles val="exact"/>
        </dgm:presLayoutVars>
      </dgm:prSet>
      <dgm:spPr/>
    </dgm:pt>
    <dgm:pt modelId="{5A52133B-1AC7-4468-9061-0B61E7F2CB40}" type="pres">
      <dgm:prSet presAssocID="{0E6DDEB8-5C64-4A0B-A48F-54A14840BC56}" presName="compNode" presStyleCnt="0"/>
      <dgm:spPr/>
    </dgm:pt>
    <dgm:pt modelId="{6558EBB4-AD8C-4656-9DDD-2C64D9E324B4}" type="pres">
      <dgm:prSet presAssocID="{0E6DDEB8-5C64-4A0B-A48F-54A14840BC56}" presName="bgRect" presStyleLbl="bgShp" presStyleIdx="0" presStyleCnt="2"/>
      <dgm:spPr/>
    </dgm:pt>
    <dgm:pt modelId="{CA12A721-DDFC-4D23-A348-451C6F31809C}" type="pres">
      <dgm:prSet presAssocID="{0E6DDEB8-5C64-4A0B-A48F-54A14840BC56}"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ckmark"/>
        </a:ext>
      </dgm:extLst>
    </dgm:pt>
    <dgm:pt modelId="{1255124E-3773-4686-B088-675B97C7B67E}" type="pres">
      <dgm:prSet presAssocID="{0E6DDEB8-5C64-4A0B-A48F-54A14840BC56}" presName="spaceRect" presStyleCnt="0"/>
      <dgm:spPr/>
    </dgm:pt>
    <dgm:pt modelId="{EA5CE95C-DA43-4036-A4D9-1D5535CC524B}" type="pres">
      <dgm:prSet presAssocID="{0E6DDEB8-5C64-4A0B-A48F-54A14840BC56}" presName="parTx" presStyleLbl="revTx" presStyleIdx="0" presStyleCnt="2">
        <dgm:presLayoutVars>
          <dgm:chMax val="0"/>
          <dgm:chPref val="0"/>
        </dgm:presLayoutVars>
      </dgm:prSet>
      <dgm:spPr/>
    </dgm:pt>
    <dgm:pt modelId="{D38435D3-66D7-4512-B66D-1F76AAA93736}" type="pres">
      <dgm:prSet presAssocID="{367AD866-4068-4EDC-8515-76E820B2F79A}" presName="sibTrans" presStyleCnt="0"/>
      <dgm:spPr/>
    </dgm:pt>
    <dgm:pt modelId="{7C2A4C52-CDB0-47E1-B903-F50B40B734CD}" type="pres">
      <dgm:prSet presAssocID="{27CBCDBA-96B1-4EC8-8574-F13E6A445AB1}" presName="compNode" presStyleCnt="0"/>
      <dgm:spPr/>
    </dgm:pt>
    <dgm:pt modelId="{91E45B30-BA44-46FD-A618-EDADCAC02E89}" type="pres">
      <dgm:prSet presAssocID="{27CBCDBA-96B1-4EC8-8574-F13E6A445AB1}" presName="bgRect" presStyleLbl="bgShp" presStyleIdx="1" presStyleCnt="2"/>
      <dgm:spPr/>
    </dgm:pt>
    <dgm:pt modelId="{45338953-6C76-4C78-86E3-2B05E3090E63}" type="pres">
      <dgm:prSet presAssocID="{27CBCDBA-96B1-4EC8-8574-F13E6A445AB1}"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Question mark"/>
        </a:ext>
      </dgm:extLst>
    </dgm:pt>
    <dgm:pt modelId="{BE6E740E-0092-4669-A625-8F6AF0FE8388}" type="pres">
      <dgm:prSet presAssocID="{27CBCDBA-96B1-4EC8-8574-F13E6A445AB1}" presName="spaceRect" presStyleCnt="0"/>
      <dgm:spPr/>
    </dgm:pt>
    <dgm:pt modelId="{1B2B2129-FF2E-40A5-8014-85E9F6F11C77}" type="pres">
      <dgm:prSet presAssocID="{27CBCDBA-96B1-4EC8-8574-F13E6A445AB1}" presName="parTx" presStyleLbl="revTx" presStyleIdx="1" presStyleCnt="2">
        <dgm:presLayoutVars>
          <dgm:chMax val="0"/>
          <dgm:chPref val="0"/>
        </dgm:presLayoutVars>
      </dgm:prSet>
      <dgm:spPr/>
    </dgm:pt>
  </dgm:ptLst>
  <dgm:cxnLst>
    <dgm:cxn modelId="{9F36259E-1EC6-4354-8558-386DDF466A49}" type="presOf" srcId="{0E6DDEB8-5C64-4A0B-A48F-54A14840BC56}" destId="{EA5CE95C-DA43-4036-A4D9-1D5535CC524B}" srcOrd="0" destOrd="0" presId="urn:microsoft.com/office/officeart/2018/2/layout/IconVerticalSolidList"/>
    <dgm:cxn modelId="{C18305B8-F74B-47DB-9EF1-EAD213C39535}" type="presOf" srcId="{27CBCDBA-96B1-4EC8-8574-F13E6A445AB1}" destId="{1B2B2129-FF2E-40A5-8014-85E9F6F11C77}" srcOrd="0" destOrd="0" presId="urn:microsoft.com/office/officeart/2018/2/layout/IconVerticalSolidList"/>
    <dgm:cxn modelId="{793B09C9-8A79-40DE-A52C-50B6FA9C15FB}" type="presOf" srcId="{C103C246-9F67-4958-9FAB-D8ABDA3E6342}" destId="{047B9BEF-9F9C-4F73-AF55-96440FCAFCCC}" srcOrd="0" destOrd="0" presId="urn:microsoft.com/office/officeart/2018/2/layout/IconVerticalSolidList"/>
    <dgm:cxn modelId="{34DDBBF5-D875-43A9-B7A7-19788A1F4EBE}" srcId="{C103C246-9F67-4958-9FAB-D8ABDA3E6342}" destId="{0E6DDEB8-5C64-4A0B-A48F-54A14840BC56}" srcOrd="0" destOrd="0" parTransId="{34958297-C336-41BF-912E-1B2DBC537E2D}" sibTransId="{367AD866-4068-4EDC-8515-76E820B2F79A}"/>
    <dgm:cxn modelId="{01213CF6-C5FC-46A6-BA65-75DE218CB62F}" srcId="{C103C246-9F67-4958-9FAB-D8ABDA3E6342}" destId="{27CBCDBA-96B1-4EC8-8574-F13E6A445AB1}" srcOrd="1" destOrd="0" parTransId="{8A0B9BBD-43A0-4A02-8FEA-E2BFC8855A89}" sibTransId="{B99C6792-FD6F-45E4-B61B-A60EDB69EBC1}"/>
    <dgm:cxn modelId="{DAA155D2-35C7-466F-9B7E-379FCF0BB0E0}" type="presParOf" srcId="{047B9BEF-9F9C-4F73-AF55-96440FCAFCCC}" destId="{5A52133B-1AC7-4468-9061-0B61E7F2CB40}" srcOrd="0" destOrd="0" presId="urn:microsoft.com/office/officeart/2018/2/layout/IconVerticalSolidList"/>
    <dgm:cxn modelId="{4BD6BC3D-68A6-4B5E-AC32-76B4DCA05E25}" type="presParOf" srcId="{5A52133B-1AC7-4468-9061-0B61E7F2CB40}" destId="{6558EBB4-AD8C-4656-9DDD-2C64D9E324B4}" srcOrd="0" destOrd="0" presId="urn:microsoft.com/office/officeart/2018/2/layout/IconVerticalSolidList"/>
    <dgm:cxn modelId="{23B34753-E9D7-4C82-8214-6DF2531A0131}" type="presParOf" srcId="{5A52133B-1AC7-4468-9061-0B61E7F2CB40}" destId="{CA12A721-DDFC-4D23-A348-451C6F31809C}" srcOrd="1" destOrd="0" presId="urn:microsoft.com/office/officeart/2018/2/layout/IconVerticalSolidList"/>
    <dgm:cxn modelId="{C15A586F-1493-4EB1-A96A-14B784BC472C}" type="presParOf" srcId="{5A52133B-1AC7-4468-9061-0B61E7F2CB40}" destId="{1255124E-3773-4686-B088-675B97C7B67E}" srcOrd="2" destOrd="0" presId="urn:microsoft.com/office/officeart/2018/2/layout/IconVerticalSolidList"/>
    <dgm:cxn modelId="{316C19E7-13CE-4CD1-A31A-A31DC675195F}" type="presParOf" srcId="{5A52133B-1AC7-4468-9061-0B61E7F2CB40}" destId="{EA5CE95C-DA43-4036-A4D9-1D5535CC524B}" srcOrd="3" destOrd="0" presId="urn:microsoft.com/office/officeart/2018/2/layout/IconVerticalSolidList"/>
    <dgm:cxn modelId="{394DAA56-368C-4D32-BB66-FA9B2EFFB42C}" type="presParOf" srcId="{047B9BEF-9F9C-4F73-AF55-96440FCAFCCC}" destId="{D38435D3-66D7-4512-B66D-1F76AAA93736}" srcOrd="1" destOrd="0" presId="urn:microsoft.com/office/officeart/2018/2/layout/IconVerticalSolidList"/>
    <dgm:cxn modelId="{54357801-1503-4172-8F33-96FC29BC3377}" type="presParOf" srcId="{047B9BEF-9F9C-4F73-AF55-96440FCAFCCC}" destId="{7C2A4C52-CDB0-47E1-B903-F50B40B734CD}" srcOrd="2" destOrd="0" presId="urn:microsoft.com/office/officeart/2018/2/layout/IconVerticalSolidList"/>
    <dgm:cxn modelId="{D12976CF-2B9F-4371-9D0D-D38084A100F8}" type="presParOf" srcId="{7C2A4C52-CDB0-47E1-B903-F50B40B734CD}" destId="{91E45B30-BA44-46FD-A618-EDADCAC02E89}" srcOrd="0" destOrd="0" presId="urn:microsoft.com/office/officeart/2018/2/layout/IconVerticalSolidList"/>
    <dgm:cxn modelId="{AA077253-369B-421A-A296-A085B762EE97}" type="presParOf" srcId="{7C2A4C52-CDB0-47E1-B903-F50B40B734CD}" destId="{45338953-6C76-4C78-86E3-2B05E3090E63}" srcOrd="1" destOrd="0" presId="urn:microsoft.com/office/officeart/2018/2/layout/IconVerticalSolidList"/>
    <dgm:cxn modelId="{6E057318-049B-4D47-9083-8DA1EC3B725E}" type="presParOf" srcId="{7C2A4C52-CDB0-47E1-B903-F50B40B734CD}" destId="{BE6E740E-0092-4669-A625-8F6AF0FE8388}" srcOrd="2" destOrd="0" presId="urn:microsoft.com/office/officeart/2018/2/layout/IconVerticalSolidList"/>
    <dgm:cxn modelId="{2D752460-59C7-42AC-A270-00C723F238CA}" type="presParOf" srcId="{7C2A4C52-CDB0-47E1-B903-F50B40B734CD}" destId="{1B2B2129-FF2E-40A5-8014-85E9F6F11C77}"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72813A-2810-4A52-BE92-611D54918694}">
      <dsp:nvSpPr>
        <dsp:cNvPr id="0" name=""/>
        <dsp:cNvSpPr/>
      </dsp:nvSpPr>
      <dsp:spPr>
        <a:xfrm>
          <a:off x="1007868" y="604947"/>
          <a:ext cx="1080843" cy="108084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F27DA54-DCB6-45F4-890E-F7DCC5A4BE12}">
      <dsp:nvSpPr>
        <dsp:cNvPr id="0" name=""/>
        <dsp:cNvSpPr/>
      </dsp:nvSpPr>
      <dsp:spPr>
        <a:xfrm>
          <a:off x="4228" y="1793500"/>
          <a:ext cx="3088125" cy="4632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333500">
            <a:lnSpc>
              <a:spcPct val="100000"/>
            </a:lnSpc>
            <a:spcBef>
              <a:spcPct val="0"/>
            </a:spcBef>
            <a:spcAft>
              <a:spcPct val="35000"/>
            </a:spcAft>
            <a:buNone/>
            <a:defRPr b="1"/>
          </a:pPr>
          <a:r>
            <a:rPr lang="en-US" sz="3000" kern="1200" dirty="0"/>
            <a:t>Dataset</a:t>
          </a:r>
        </a:p>
      </dsp:txBody>
      <dsp:txXfrm>
        <a:off x="4228" y="1793500"/>
        <a:ext cx="3088125" cy="463218"/>
      </dsp:txXfrm>
    </dsp:sp>
    <dsp:sp modelId="{DD091D0A-5A25-4241-91F3-18D32B0BDD4F}">
      <dsp:nvSpPr>
        <dsp:cNvPr id="0" name=""/>
        <dsp:cNvSpPr/>
      </dsp:nvSpPr>
      <dsp:spPr>
        <a:xfrm>
          <a:off x="4228" y="2306816"/>
          <a:ext cx="3088125" cy="8029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b="0" i="0" u="none" kern="1200" dirty="0"/>
            <a:t>Kaggle Used Car Dataset from Craigslist Vehicle Listing</a:t>
          </a:r>
          <a:endParaRPr lang="en-US" sz="1700" kern="1200" dirty="0"/>
        </a:p>
      </dsp:txBody>
      <dsp:txXfrm>
        <a:off x="4228" y="2306816"/>
        <a:ext cx="3088125" cy="802986"/>
      </dsp:txXfrm>
    </dsp:sp>
    <dsp:sp modelId="{210823F6-AC1A-46E3-9D99-A319DF497539}">
      <dsp:nvSpPr>
        <dsp:cNvPr id="0" name=""/>
        <dsp:cNvSpPr/>
      </dsp:nvSpPr>
      <dsp:spPr>
        <a:xfrm>
          <a:off x="4636415" y="604947"/>
          <a:ext cx="1080843" cy="108084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3C1752BD-6530-4141-80E9-9A0923780DCB}">
      <dsp:nvSpPr>
        <dsp:cNvPr id="0" name=""/>
        <dsp:cNvSpPr/>
      </dsp:nvSpPr>
      <dsp:spPr>
        <a:xfrm>
          <a:off x="3632774" y="1793500"/>
          <a:ext cx="3088125" cy="4632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333500">
            <a:lnSpc>
              <a:spcPct val="100000"/>
            </a:lnSpc>
            <a:spcBef>
              <a:spcPct val="0"/>
            </a:spcBef>
            <a:spcAft>
              <a:spcPct val="35000"/>
            </a:spcAft>
            <a:buNone/>
            <a:defRPr b="1"/>
          </a:pPr>
          <a:r>
            <a:rPr lang="en-US" sz="3000" kern="1200" dirty="0"/>
            <a:t>Analysis</a:t>
          </a:r>
        </a:p>
      </dsp:txBody>
      <dsp:txXfrm>
        <a:off x="3632774" y="1793500"/>
        <a:ext cx="3088125" cy="463218"/>
      </dsp:txXfrm>
    </dsp:sp>
    <dsp:sp modelId="{7CD40649-A74C-4AD8-B9D0-2573A1955C91}">
      <dsp:nvSpPr>
        <dsp:cNvPr id="0" name=""/>
        <dsp:cNvSpPr/>
      </dsp:nvSpPr>
      <dsp:spPr>
        <a:xfrm>
          <a:off x="3632774" y="2306816"/>
          <a:ext cx="3088125" cy="8029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b="0" i="0" u="none" kern="1200" dirty="0"/>
            <a:t>Trends across sales, models, prices, etc.</a:t>
          </a:r>
        </a:p>
      </dsp:txBody>
      <dsp:txXfrm>
        <a:off x="3632774" y="2306816"/>
        <a:ext cx="3088125" cy="802986"/>
      </dsp:txXfrm>
    </dsp:sp>
    <dsp:sp modelId="{B0A3ABD2-C471-4A21-8AEF-3843C86919E1}">
      <dsp:nvSpPr>
        <dsp:cNvPr id="0" name=""/>
        <dsp:cNvSpPr/>
      </dsp:nvSpPr>
      <dsp:spPr>
        <a:xfrm>
          <a:off x="8264962" y="604947"/>
          <a:ext cx="1080843" cy="108084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C4D97C04-1692-4931-9A64-809D862C1739}">
      <dsp:nvSpPr>
        <dsp:cNvPr id="0" name=""/>
        <dsp:cNvSpPr/>
      </dsp:nvSpPr>
      <dsp:spPr>
        <a:xfrm>
          <a:off x="7261321" y="1793500"/>
          <a:ext cx="3088125" cy="4632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333500">
            <a:lnSpc>
              <a:spcPct val="100000"/>
            </a:lnSpc>
            <a:spcBef>
              <a:spcPct val="0"/>
            </a:spcBef>
            <a:spcAft>
              <a:spcPct val="35000"/>
            </a:spcAft>
            <a:buNone/>
            <a:defRPr b="1"/>
          </a:pPr>
          <a:r>
            <a:rPr lang="en-US" sz="3000" kern="1200" dirty="0"/>
            <a:t>Conclusion</a:t>
          </a:r>
        </a:p>
      </dsp:txBody>
      <dsp:txXfrm>
        <a:off x="7261321" y="1793500"/>
        <a:ext cx="3088125" cy="463218"/>
      </dsp:txXfrm>
    </dsp:sp>
    <dsp:sp modelId="{6418EBED-F111-425B-8EE2-06B8B2297A68}">
      <dsp:nvSpPr>
        <dsp:cNvPr id="0" name=""/>
        <dsp:cNvSpPr/>
      </dsp:nvSpPr>
      <dsp:spPr>
        <a:xfrm>
          <a:off x="7261321" y="2306816"/>
          <a:ext cx="3088125" cy="8029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b="0" i="0" u="none" kern="1200" dirty="0"/>
            <a:t>Determine best opportunities in buying/selling in current regional market</a:t>
          </a:r>
          <a:endParaRPr lang="en-US" sz="1700" kern="1200" dirty="0"/>
        </a:p>
      </dsp:txBody>
      <dsp:txXfrm>
        <a:off x="7261321" y="2306816"/>
        <a:ext cx="3088125" cy="8029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009B57-25E4-4186-A852-66387468C111}">
      <dsp:nvSpPr>
        <dsp:cNvPr id="0" name=""/>
        <dsp:cNvSpPr/>
      </dsp:nvSpPr>
      <dsp:spPr>
        <a:xfrm>
          <a:off x="3235" y="461814"/>
          <a:ext cx="3154635" cy="1253921"/>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248920" tIns="142240" rIns="248920" bIns="142240" numCol="1" spcCol="1270" anchor="ctr" anchorCtr="0">
          <a:noAutofit/>
        </a:bodyPr>
        <a:lstStyle/>
        <a:p>
          <a:pPr marL="0" lvl="0" indent="0" algn="ctr" defTabSz="1555750">
            <a:lnSpc>
              <a:spcPct val="90000"/>
            </a:lnSpc>
            <a:spcBef>
              <a:spcPct val="0"/>
            </a:spcBef>
            <a:spcAft>
              <a:spcPct val="35000"/>
            </a:spcAft>
            <a:buNone/>
          </a:pPr>
          <a:r>
            <a:rPr lang="en-US" sz="3500" kern="1200" dirty="0"/>
            <a:t>Data Extraction</a:t>
          </a:r>
        </a:p>
      </dsp:txBody>
      <dsp:txXfrm>
        <a:off x="3235" y="461814"/>
        <a:ext cx="3154635" cy="1253921"/>
      </dsp:txXfrm>
    </dsp:sp>
    <dsp:sp modelId="{EB7952C9-E4D8-4F20-8F0D-11AEB6B08644}">
      <dsp:nvSpPr>
        <dsp:cNvPr id="0" name=""/>
        <dsp:cNvSpPr/>
      </dsp:nvSpPr>
      <dsp:spPr>
        <a:xfrm>
          <a:off x="3235" y="1715735"/>
          <a:ext cx="3154635" cy="1537199"/>
        </a:xfrm>
        <a:prstGeom prst="rect">
          <a:avLst/>
        </a:prstGeom>
        <a:solidFill>
          <a:schemeClr val="accent1">
            <a:alpha val="90000"/>
            <a:tint val="40000"/>
            <a:hueOff val="0"/>
            <a:satOff val="0"/>
            <a:lumOff val="0"/>
            <a:alphaOff val="0"/>
          </a:schemeClr>
        </a:solidFill>
        <a:ln w="9525" cap="rnd"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86690" tIns="186690" rIns="248920" bIns="280035" numCol="1" spcCol="1270" anchor="t" anchorCtr="0">
          <a:noAutofit/>
        </a:bodyPr>
        <a:lstStyle/>
        <a:p>
          <a:pPr marL="285750" lvl="1" indent="-285750" algn="l" defTabSz="1555750">
            <a:lnSpc>
              <a:spcPct val="90000"/>
            </a:lnSpc>
            <a:spcBef>
              <a:spcPct val="0"/>
            </a:spcBef>
            <a:spcAft>
              <a:spcPct val="15000"/>
            </a:spcAft>
            <a:buChar char="•"/>
          </a:pPr>
          <a:r>
            <a:rPr lang="en-US" sz="3500" kern="1200" dirty="0"/>
            <a:t>Blank cells</a:t>
          </a:r>
        </a:p>
        <a:p>
          <a:pPr marL="285750" lvl="1" indent="-285750" algn="l" defTabSz="1555750">
            <a:lnSpc>
              <a:spcPct val="90000"/>
            </a:lnSpc>
            <a:spcBef>
              <a:spcPct val="0"/>
            </a:spcBef>
            <a:spcAft>
              <a:spcPct val="15000"/>
            </a:spcAft>
            <a:buChar char="•"/>
          </a:pPr>
          <a:r>
            <a:rPr lang="en-US" sz="3500" kern="1200" dirty="0"/>
            <a:t>Condensing</a:t>
          </a:r>
        </a:p>
      </dsp:txBody>
      <dsp:txXfrm>
        <a:off x="3235" y="1715735"/>
        <a:ext cx="3154635" cy="1537199"/>
      </dsp:txXfrm>
    </dsp:sp>
    <dsp:sp modelId="{C12C10E4-4160-45EF-8342-1213D3C3DAA9}">
      <dsp:nvSpPr>
        <dsp:cNvPr id="0" name=""/>
        <dsp:cNvSpPr/>
      </dsp:nvSpPr>
      <dsp:spPr>
        <a:xfrm>
          <a:off x="3599519" y="461814"/>
          <a:ext cx="3154635" cy="1253921"/>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248920" tIns="142240" rIns="248920" bIns="142240" numCol="1" spcCol="1270" anchor="ctr" anchorCtr="0">
          <a:noAutofit/>
        </a:bodyPr>
        <a:lstStyle/>
        <a:p>
          <a:pPr marL="0" lvl="0" indent="0" algn="ctr" defTabSz="1555750">
            <a:lnSpc>
              <a:spcPct val="90000"/>
            </a:lnSpc>
            <a:spcBef>
              <a:spcPct val="0"/>
            </a:spcBef>
            <a:spcAft>
              <a:spcPct val="35000"/>
            </a:spcAft>
            <a:buNone/>
          </a:pPr>
          <a:r>
            <a:rPr lang="en-US" sz="3500" kern="1200"/>
            <a:t>Analysis</a:t>
          </a:r>
        </a:p>
      </dsp:txBody>
      <dsp:txXfrm>
        <a:off x="3599519" y="461814"/>
        <a:ext cx="3154635" cy="1253921"/>
      </dsp:txXfrm>
    </dsp:sp>
    <dsp:sp modelId="{5DEF5933-33FB-471C-A980-12D41B217794}">
      <dsp:nvSpPr>
        <dsp:cNvPr id="0" name=""/>
        <dsp:cNvSpPr/>
      </dsp:nvSpPr>
      <dsp:spPr>
        <a:xfrm>
          <a:off x="3599519" y="1715735"/>
          <a:ext cx="3154635" cy="1537199"/>
        </a:xfrm>
        <a:prstGeom prst="rect">
          <a:avLst/>
        </a:prstGeom>
        <a:solidFill>
          <a:schemeClr val="accent1">
            <a:alpha val="90000"/>
            <a:tint val="40000"/>
            <a:hueOff val="0"/>
            <a:satOff val="0"/>
            <a:lumOff val="0"/>
            <a:alphaOff val="0"/>
          </a:schemeClr>
        </a:solidFill>
        <a:ln w="9525" cap="rnd"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86690" tIns="186690" rIns="248920" bIns="280035" numCol="1" spcCol="1270" anchor="t" anchorCtr="0">
          <a:noAutofit/>
        </a:bodyPr>
        <a:lstStyle/>
        <a:p>
          <a:pPr marL="285750" lvl="1" indent="-285750" algn="l" defTabSz="1555750">
            <a:lnSpc>
              <a:spcPct val="90000"/>
            </a:lnSpc>
            <a:spcBef>
              <a:spcPct val="0"/>
            </a:spcBef>
            <a:spcAft>
              <a:spcPct val="15000"/>
            </a:spcAft>
            <a:buChar char="•"/>
          </a:pPr>
          <a:r>
            <a:rPr lang="en-US" sz="3500" kern="1200" dirty="0"/>
            <a:t>Regional</a:t>
          </a:r>
          <a:r>
            <a:rPr lang="en-US" sz="3500" kern="1200" baseline="0" dirty="0"/>
            <a:t> comparison</a:t>
          </a:r>
          <a:endParaRPr lang="en-US" sz="3500" kern="1200" dirty="0"/>
        </a:p>
      </dsp:txBody>
      <dsp:txXfrm>
        <a:off x="3599519" y="1715735"/>
        <a:ext cx="3154635" cy="1537199"/>
      </dsp:txXfrm>
    </dsp:sp>
    <dsp:sp modelId="{511F2992-1DDA-44A0-BBD2-835CC8B0F27D}">
      <dsp:nvSpPr>
        <dsp:cNvPr id="0" name=""/>
        <dsp:cNvSpPr/>
      </dsp:nvSpPr>
      <dsp:spPr>
        <a:xfrm>
          <a:off x="7195804" y="461814"/>
          <a:ext cx="3154635" cy="1253921"/>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248920" tIns="142240" rIns="248920" bIns="142240" numCol="1" spcCol="1270" anchor="ctr" anchorCtr="0">
          <a:noAutofit/>
        </a:bodyPr>
        <a:lstStyle/>
        <a:p>
          <a:pPr marL="0" lvl="0" indent="0" algn="ctr" defTabSz="1555750">
            <a:lnSpc>
              <a:spcPct val="90000"/>
            </a:lnSpc>
            <a:spcBef>
              <a:spcPct val="0"/>
            </a:spcBef>
            <a:spcAft>
              <a:spcPct val="35000"/>
            </a:spcAft>
            <a:buNone/>
          </a:pPr>
          <a:r>
            <a:rPr lang="en-US" sz="3500" kern="1200"/>
            <a:t>Visualization</a:t>
          </a:r>
        </a:p>
      </dsp:txBody>
      <dsp:txXfrm>
        <a:off x="7195804" y="461814"/>
        <a:ext cx="3154635" cy="1253921"/>
      </dsp:txXfrm>
    </dsp:sp>
    <dsp:sp modelId="{4A924A24-05C0-40AD-BA8A-5751BA4A6372}">
      <dsp:nvSpPr>
        <dsp:cNvPr id="0" name=""/>
        <dsp:cNvSpPr/>
      </dsp:nvSpPr>
      <dsp:spPr>
        <a:xfrm>
          <a:off x="7195804" y="1715735"/>
          <a:ext cx="3154635" cy="1537199"/>
        </a:xfrm>
        <a:prstGeom prst="rect">
          <a:avLst/>
        </a:prstGeom>
        <a:solidFill>
          <a:schemeClr val="accent1">
            <a:alpha val="90000"/>
            <a:tint val="40000"/>
            <a:hueOff val="0"/>
            <a:satOff val="0"/>
            <a:lumOff val="0"/>
            <a:alphaOff val="0"/>
          </a:schemeClr>
        </a:solidFill>
        <a:ln w="9525" cap="rnd"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86690" tIns="186690" rIns="248920" bIns="280035" numCol="1" spcCol="1270" anchor="t" anchorCtr="0">
          <a:noAutofit/>
        </a:bodyPr>
        <a:lstStyle/>
        <a:p>
          <a:pPr marL="285750" lvl="1" indent="-285750" algn="l" defTabSz="1555750">
            <a:lnSpc>
              <a:spcPct val="90000"/>
            </a:lnSpc>
            <a:spcBef>
              <a:spcPct val="0"/>
            </a:spcBef>
            <a:spcAft>
              <a:spcPct val="15000"/>
            </a:spcAft>
            <a:buChar char="•"/>
          </a:pPr>
          <a:r>
            <a:rPr lang="en-US" sz="3500" kern="1200" dirty="0"/>
            <a:t>Map points</a:t>
          </a:r>
        </a:p>
      </dsp:txBody>
      <dsp:txXfrm>
        <a:off x="7195804" y="1715735"/>
        <a:ext cx="3154635" cy="153719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3DD6AF-75E9-4C5D-AD90-BDAC0BE79AE7}">
      <dsp:nvSpPr>
        <dsp:cNvPr id="0" name=""/>
        <dsp:cNvSpPr/>
      </dsp:nvSpPr>
      <dsp:spPr>
        <a:xfrm>
          <a:off x="50" y="66599"/>
          <a:ext cx="4838118" cy="864000"/>
        </a:xfrm>
        <a:prstGeom prst="rect">
          <a:avLst/>
        </a:prstGeom>
        <a:gradFill rotWithShape="0">
          <a:gsLst>
            <a:gs pos="0">
              <a:schemeClr val="accent2">
                <a:hueOff val="0"/>
                <a:satOff val="0"/>
                <a:lumOff val="0"/>
                <a:alphaOff val="0"/>
                <a:tint val="96000"/>
                <a:lumMod val="104000"/>
              </a:schemeClr>
            </a:gs>
            <a:gs pos="100000">
              <a:schemeClr val="accent2">
                <a:hueOff val="0"/>
                <a:satOff val="0"/>
                <a:lumOff val="0"/>
                <a:alphaOff val="0"/>
                <a:shade val="90000"/>
                <a:lumMod val="90000"/>
              </a:schemeClr>
            </a:gs>
          </a:gsLst>
          <a:lin ang="5400000" scaled="0"/>
        </a:gradFill>
        <a:ln w="9525" cap="rnd" cmpd="sng" algn="ctr">
          <a:solidFill>
            <a:schemeClr val="accent2">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213360" tIns="121920" rIns="213360" bIns="121920" numCol="1" spcCol="1270" anchor="ctr" anchorCtr="0">
          <a:noAutofit/>
        </a:bodyPr>
        <a:lstStyle/>
        <a:p>
          <a:pPr marL="0" lvl="0" indent="0" algn="ctr" defTabSz="1333500">
            <a:lnSpc>
              <a:spcPct val="90000"/>
            </a:lnSpc>
            <a:spcBef>
              <a:spcPct val="0"/>
            </a:spcBef>
            <a:spcAft>
              <a:spcPct val="35000"/>
            </a:spcAft>
            <a:buNone/>
          </a:pPr>
          <a:r>
            <a:rPr lang="en-US" sz="3000" kern="1200" dirty="0"/>
            <a:t>Seller</a:t>
          </a:r>
        </a:p>
      </dsp:txBody>
      <dsp:txXfrm>
        <a:off x="50" y="66599"/>
        <a:ext cx="4838118" cy="864000"/>
      </dsp:txXfrm>
    </dsp:sp>
    <dsp:sp modelId="{6CD541BD-FD12-433F-87FA-972FF53BE81B}">
      <dsp:nvSpPr>
        <dsp:cNvPr id="0" name=""/>
        <dsp:cNvSpPr/>
      </dsp:nvSpPr>
      <dsp:spPr>
        <a:xfrm>
          <a:off x="0" y="902500"/>
          <a:ext cx="4838118" cy="2717550"/>
        </a:xfrm>
        <a:prstGeom prst="rect">
          <a:avLst/>
        </a:prstGeom>
        <a:solidFill>
          <a:schemeClr val="accent2">
            <a:tint val="40000"/>
            <a:alpha val="90000"/>
            <a:hueOff val="0"/>
            <a:satOff val="0"/>
            <a:lumOff val="0"/>
            <a:alphaOff val="0"/>
          </a:schemeClr>
        </a:solidFill>
        <a:ln w="9525" cap="rnd"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60020" tIns="160020" rIns="213360" bIns="240030" numCol="1" spcCol="1270" anchor="t" anchorCtr="0">
          <a:noAutofit/>
        </a:bodyPr>
        <a:lstStyle/>
        <a:p>
          <a:pPr marL="285750" lvl="1" indent="-285750" algn="l" defTabSz="1333500">
            <a:lnSpc>
              <a:spcPct val="90000"/>
            </a:lnSpc>
            <a:spcBef>
              <a:spcPct val="0"/>
            </a:spcBef>
            <a:spcAft>
              <a:spcPct val="15000"/>
            </a:spcAft>
            <a:buChar char="•"/>
          </a:pPr>
          <a:r>
            <a:rPr lang="en-US" sz="3000" kern="1200" dirty="0"/>
            <a:t>Analyze</a:t>
          </a:r>
          <a:r>
            <a:rPr lang="en-US" sz="3000" kern="1200" baseline="0" dirty="0"/>
            <a:t> sell history</a:t>
          </a:r>
          <a:endParaRPr lang="en-US" sz="3000" kern="1200" dirty="0"/>
        </a:p>
        <a:p>
          <a:pPr marL="285750" lvl="1" indent="-285750" algn="l" defTabSz="1333500">
            <a:lnSpc>
              <a:spcPct val="90000"/>
            </a:lnSpc>
            <a:spcBef>
              <a:spcPct val="0"/>
            </a:spcBef>
            <a:spcAft>
              <a:spcPct val="15000"/>
            </a:spcAft>
            <a:buChar char="•"/>
          </a:pPr>
          <a:r>
            <a:rPr lang="en-US" sz="3000" kern="1200" dirty="0"/>
            <a:t>Compare margins to historical data in region</a:t>
          </a:r>
        </a:p>
        <a:p>
          <a:pPr marL="285750" lvl="1" indent="-285750" algn="l" defTabSz="1333500">
            <a:lnSpc>
              <a:spcPct val="90000"/>
            </a:lnSpc>
            <a:spcBef>
              <a:spcPct val="0"/>
            </a:spcBef>
            <a:spcAft>
              <a:spcPct val="15000"/>
            </a:spcAft>
            <a:buChar char="•"/>
          </a:pPr>
          <a:r>
            <a:rPr lang="en-US" sz="3000" kern="1200" dirty="0"/>
            <a:t>Target based advertising</a:t>
          </a:r>
        </a:p>
        <a:p>
          <a:pPr marL="285750" lvl="1" indent="-285750" algn="l" defTabSz="1333500">
            <a:lnSpc>
              <a:spcPct val="90000"/>
            </a:lnSpc>
            <a:spcBef>
              <a:spcPct val="0"/>
            </a:spcBef>
            <a:spcAft>
              <a:spcPct val="15000"/>
            </a:spcAft>
            <a:buChar char="•"/>
          </a:pPr>
          <a:endParaRPr lang="en-US" sz="3000" kern="1200" dirty="0"/>
        </a:p>
      </dsp:txBody>
      <dsp:txXfrm>
        <a:off x="0" y="902500"/>
        <a:ext cx="4838118" cy="2717550"/>
      </dsp:txXfrm>
    </dsp:sp>
    <dsp:sp modelId="{B7FEB751-8E88-484B-A5A8-96F0A5E14A61}">
      <dsp:nvSpPr>
        <dsp:cNvPr id="0" name=""/>
        <dsp:cNvSpPr/>
      </dsp:nvSpPr>
      <dsp:spPr>
        <a:xfrm>
          <a:off x="5515505" y="66599"/>
          <a:ext cx="4838118" cy="864000"/>
        </a:xfrm>
        <a:prstGeom prst="rect">
          <a:avLst/>
        </a:prstGeom>
        <a:gradFill rotWithShape="0">
          <a:gsLst>
            <a:gs pos="0">
              <a:schemeClr val="accent3">
                <a:hueOff val="0"/>
                <a:satOff val="0"/>
                <a:lumOff val="0"/>
                <a:alphaOff val="0"/>
                <a:tint val="96000"/>
                <a:lumMod val="104000"/>
              </a:schemeClr>
            </a:gs>
            <a:gs pos="100000">
              <a:schemeClr val="accent3">
                <a:hueOff val="0"/>
                <a:satOff val="0"/>
                <a:lumOff val="0"/>
                <a:alphaOff val="0"/>
                <a:shade val="90000"/>
                <a:lumMod val="90000"/>
              </a:schemeClr>
            </a:gs>
          </a:gsLst>
          <a:lin ang="5400000" scaled="0"/>
        </a:gradFill>
        <a:ln w="9525" cap="rnd" cmpd="sng" algn="ctr">
          <a:solidFill>
            <a:schemeClr val="accent3">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213360" tIns="121920" rIns="213360" bIns="121920" numCol="1" spcCol="1270" anchor="ctr" anchorCtr="0">
          <a:noAutofit/>
        </a:bodyPr>
        <a:lstStyle/>
        <a:p>
          <a:pPr marL="0" lvl="0" indent="0" algn="ctr" defTabSz="1333500">
            <a:lnSpc>
              <a:spcPct val="90000"/>
            </a:lnSpc>
            <a:spcBef>
              <a:spcPct val="0"/>
            </a:spcBef>
            <a:spcAft>
              <a:spcPct val="35000"/>
            </a:spcAft>
            <a:buNone/>
          </a:pPr>
          <a:r>
            <a:rPr lang="en-US" sz="3000" kern="1200" dirty="0"/>
            <a:t>Buyer</a:t>
          </a:r>
        </a:p>
      </dsp:txBody>
      <dsp:txXfrm>
        <a:off x="5515505" y="66599"/>
        <a:ext cx="4838118" cy="864000"/>
      </dsp:txXfrm>
    </dsp:sp>
    <dsp:sp modelId="{A56B0F0F-BB46-4971-9099-52A047B21227}">
      <dsp:nvSpPr>
        <dsp:cNvPr id="0" name=""/>
        <dsp:cNvSpPr/>
      </dsp:nvSpPr>
      <dsp:spPr>
        <a:xfrm>
          <a:off x="5515505" y="930599"/>
          <a:ext cx="4838118" cy="2717550"/>
        </a:xfrm>
        <a:prstGeom prst="rect">
          <a:avLst/>
        </a:prstGeom>
        <a:solidFill>
          <a:schemeClr val="accent3">
            <a:tint val="40000"/>
            <a:alpha val="90000"/>
            <a:hueOff val="0"/>
            <a:satOff val="0"/>
            <a:lumOff val="0"/>
            <a:alphaOff val="0"/>
          </a:schemeClr>
        </a:solidFill>
        <a:ln w="9525" cap="rnd" cmpd="sng" algn="ctr">
          <a:solidFill>
            <a:schemeClr val="accent3">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60020" tIns="160020" rIns="213360" bIns="240030" numCol="1" spcCol="1270" anchor="t" anchorCtr="0">
          <a:noAutofit/>
        </a:bodyPr>
        <a:lstStyle/>
        <a:p>
          <a:pPr marL="285750" lvl="1" indent="-285750" algn="l" defTabSz="1333500">
            <a:lnSpc>
              <a:spcPct val="90000"/>
            </a:lnSpc>
            <a:spcBef>
              <a:spcPct val="0"/>
            </a:spcBef>
            <a:spcAft>
              <a:spcPct val="15000"/>
            </a:spcAft>
            <a:buChar char="•"/>
          </a:pPr>
          <a:r>
            <a:rPr lang="en-US" sz="3000" kern="1200" dirty="0"/>
            <a:t>Perform comparative analysis</a:t>
          </a:r>
        </a:p>
        <a:p>
          <a:pPr marL="285750" lvl="1" indent="-285750" algn="l" defTabSz="1333500">
            <a:lnSpc>
              <a:spcPct val="90000"/>
            </a:lnSpc>
            <a:spcBef>
              <a:spcPct val="0"/>
            </a:spcBef>
            <a:spcAft>
              <a:spcPct val="15000"/>
            </a:spcAft>
            <a:buChar char="•"/>
          </a:pPr>
          <a:r>
            <a:rPr lang="en-US" sz="3000" kern="1200" dirty="0"/>
            <a:t>Leverage all parameters</a:t>
          </a:r>
        </a:p>
        <a:p>
          <a:pPr marL="285750" lvl="1" indent="-285750" algn="l" defTabSz="1333500">
            <a:lnSpc>
              <a:spcPct val="90000"/>
            </a:lnSpc>
            <a:spcBef>
              <a:spcPct val="0"/>
            </a:spcBef>
            <a:spcAft>
              <a:spcPct val="15000"/>
            </a:spcAft>
            <a:buChar char="•"/>
          </a:pPr>
          <a:endParaRPr lang="en-US" sz="3000" kern="1200" dirty="0"/>
        </a:p>
        <a:p>
          <a:pPr marL="285750" lvl="1" indent="-285750" algn="l" defTabSz="1333500">
            <a:lnSpc>
              <a:spcPct val="90000"/>
            </a:lnSpc>
            <a:spcBef>
              <a:spcPct val="0"/>
            </a:spcBef>
            <a:spcAft>
              <a:spcPct val="15000"/>
            </a:spcAft>
            <a:buChar char="•"/>
          </a:pPr>
          <a:endParaRPr lang="en-US" sz="3000" kern="1200" dirty="0"/>
        </a:p>
      </dsp:txBody>
      <dsp:txXfrm>
        <a:off x="5515505" y="930599"/>
        <a:ext cx="4838118" cy="271755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58EBB4-AD8C-4656-9DDD-2C64D9E324B4}">
      <dsp:nvSpPr>
        <dsp:cNvPr id="0" name=""/>
        <dsp:cNvSpPr/>
      </dsp:nvSpPr>
      <dsp:spPr>
        <a:xfrm>
          <a:off x="0" y="796176"/>
          <a:ext cx="6266011" cy="146986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A12A721-DDFC-4D23-A348-451C6F31809C}">
      <dsp:nvSpPr>
        <dsp:cNvPr id="0" name=""/>
        <dsp:cNvSpPr/>
      </dsp:nvSpPr>
      <dsp:spPr>
        <a:xfrm>
          <a:off x="444633" y="1126895"/>
          <a:ext cx="808425" cy="80842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EA5CE95C-DA43-4036-A4D9-1D5535CC524B}">
      <dsp:nvSpPr>
        <dsp:cNvPr id="0" name=""/>
        <dsp:cNvSpPr/>
      </dsp:nvSpPr>
      <dsp:spPr>
        <a:xfrm>
          <a:off x="1697693" y="796176"/>
          <a:ext cx="4568317" cy="14698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5561" tIns="155561" rIns="155561" bIns="155561" numCol="1" spcCol="1270" anchor="ctr" anchorCtr="0">
          <a:noAutofit/>
        </a:bodyPr>
        <a:lstStyle/>
        <a:p>
          <a:pPr marL="0" lvl="0" indent="0" algn="l" defTabSz="711200">
            <a:lnSpc>
              <a:spcPct val="90000"/>
            </a:lnSpc>
            <a:spcBef>
              <a:spcPct val="0"/>
            </a:spcBef>
            <a:spcAft>
              <a:spcPct val="35000"/>
            </a:spcAft>
            <a:buNone/>
          </a:pPr>
          <a:r>
            <a:rPr lang="en-US" sz="1600" kern="1200" dirty="0"/>
            <a:t>Next Steps</a:t>
          </a:r>
        </a:p>
        <a:p>
          <a:pPr marL="0" lvl="0" indent="0" algn="l" defTabSz="711200">
            <a:lnSpc>
              <a:spcPct val="90000"/>
            </a:lnSpc>
            <a:spcBef>
              <a:spcPct val="0"/>
            </a:spcBef>
            <a:spcAft>
              <a:spcPct val="35000"/>
            </a:spcAft>
            <a:buNone/>
          </a:pPr>
          <a:r>
            <a:rPr lang="en-US" sz="1600" kern="1200" dirty="0"/>
            <a:t>- Dealer Research Tool</a:t>
          </a:r>
        </a:p>
        <a:p>
          <a:pPr marL="0" lvl="0" indent="0" algn="l" defTabSz="711200">
            <a:lnSpc>
              <a:spcPct val="90000"/>
            </a:lnSpc>
            <a:spcBef>
              <a:spcPct val="0"/>
            </a:spcBef>
            <a:spcAft>
              <a:spcPct val="35000"/>
            </a:spcAft>
            <a:buNone/>
          </a:pPr>
          <a:r>
            <a:rPr lang="en-US" sz="1600" kern="1200" dirty="0"/>
            <a:t>- Individual Shopping tool</a:t>
          </a:r>
        </a:p>
        <a:p>
          <a:pPr marL="0" lvl="0" indent="0" algn="l" defTabSz="711200">
            <a:lnSpc>
              <a:spcPct val="90000"/>
            </a:lnSpc>
            <a:spcBef>
              <a:spcPct val="0"/>
            </a:spcBef>
            <a:spcAft>
              <a:spcPct val="35000"/>
            </a:spcAft>
            <a:buNone/>
          </a:pPr>
          <a:r>
            <a:rPr lang="en-US" sz="1600" kern="1200" dirty="0"/>
            <a:t>- Monte Carlo: Forecast Buyer Patterns </a:t>
          </a:r>
        </a:p>
      </dsp:txBody>
      <dsp:txXfrm>
        <a:off x="1697693" y="796176"/>
        <a:ext cx="4568317" cy="1469864"/>
      </dsp:txXfrm>
    </dsp:sp>
    <dsp:sp modelId="{91E45B30-BA44-46FD-A618-EDADCAC02E89}">
      <dsp:nvSpPr>
        <dsp:cNvPr id="0" name=""/>
        <dsp:cNvSpPr/>
      </dsp:nvSpPr>
      <dsp:spPr>
        <a:xfrm>
          <a:off x="0" y="2633506"/>
          <a:ext cx="6266011" cy="146986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338953-6C76-4C78-86E3-2B05E3090E63}">
      <dsp:nvSpPr>
        <dsp:cNvPr id="0" name=""/>
        <dsp:cNvSpPr/>
      </dsp:nvSpPr>
      <dsp:spPr>
        <a:xfrm>
          <a:off x="444633" y="2964225"/>
          <a:ext cx="808425" cy="80842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1B2B2129-FF2E-40A5-8014-85E9F6F11C77}">
      <dsp:nvSpPr>
        <dsp:cNvPr id="0" name=""/>
        <dsp:cNvSpPr/>
      </dsp:nvSpPr>
      <dsp:spPr>
        <a:xfrm>
          <a:off x="1697693" y="2633506"/>
          <a:ext cx="4568317" cy="14698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5561" tIns="155561" rIns="155561" bIns="155561" numCol="1" spcCol="1270" anchor="ctr" anchorCtr="0">
          <a:noAutofit/>
        </a:bodyPr>
        <a:lstStyle/>
        <a:p>
          <a:pPr marL="0" lvl="0" indent="0" algn="l" defTabSz="711200">
            <a:lnSpc>
              <a:spcPct val="90000"/>
            </a:lnSpc>
            <a:spcBef>
              <a:spcPct val="0"/>
            </a:spcBef>
            <a:spcAft>
              <a:spcPct val="35000"/>
            </a:spcAft>
            <a:buNone/>
          </a:pPr>
          <a:r>
            <a:rPr lang="en-US" sz="1600" kern="1200" dirty="0"/>
            <a:t>Questions</a:t>
          </a:r>
        </a:p>
      </dsp:txBody>
      <dsp:txXfrm>
        <a:off x="1697693" y="2633506"/>
        <a:ext cx="4568317" cy="1469864"/>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gif>
</file>

<file path=ppt/media/image27.svg>
</file>

<file path=ppt/media/image28.png>
</file>

<file path=ppt/media/image29.svg>
</file>

<file path=ppt/media/image3.png>
</file>

<file path=ppt/media/image30.gif>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B44261-48FF-4C08-B3F8-F3C22FC33700}" type="datetimeFigureOut">
              <a:rPr lang="en-US" smtClean="0"/>
              <a:t>2021-08-11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FE06FC-E540-4D07-900D-2E42A9F73152}" type="slidenum">
              <a:rPr lang="en-US" smtClean="0"/>
              <a:t>‹#›</a:t>
            </a:fld>
            <a:endParaRPr lang="en-US"/>
          </a:p>
        </p:txBody>
      </p:sp>
    </p:spTree>
    <p:extLst>
      <p:ext uri="{BB962C8B-B14F-4D97-AF65-F5344CB8AC3E}">
        <p14:creationId xmlns:p14="http://schemas.microsoft.com/office/powerpoint/2010/main" val="39398130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FE06FC-E540-4D07-900D-2E42A9F73152}" type="slidenum">
              <a:rPr lang="en-US" smtClean="0"/>
              <a:t>2</a:t>
            </a:fld>
            <a:endParaRPr lang="en-US"/>
          </a:p>
        </p:txBody>
      </p:sp>
    </p:spTree>
    <p:extLst>
      <p:ext uri="{BB962C8B-B14F-4D97-AF65-F5344CB8AC3E}">
        <p14:creationId xmlns:p14="http://schemas.microsoft.com/office/powerpoint/2010/main" val="37527665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visualization of the type of vehicle in the Houston region in comparison to the San Diego. This was an important data analysis for us to understand what types of vehicles were being sold in these two different regions to understand the current demands of the market.</a:t>
            </a:r>
          </a:p>
        </p:txBody>
      </p:sp>
      <p:sp>
        <p:nvSpPr>
          <p:cNvPr id="4" name="Slide Number Placeholder 3"/>
          <p:cNvSpPr>
            <a:spLocks noGrp="1"/>
          </p:cNvSpPr>
          <p:nvPr>
            <p:ph type="sldNum" sz="quarter" idx="5"/>
          </p:nvPr>
        </p:nvSpPr>
        <p:spPr/>
        <p:txBody>
          <a:bodyPr/>
          <a:lstStyle/>
          <a:p>
            <a:fld id="{06FE06FC-E540-4D07-900D-2E42A9F73152}" type="slidenum">
              <a:rPr lang="en-US" smtClean="0"/>
              <a:t>14</a:t>
            </a:fld>
            <a:endParaRPr lang="en-US"/>
          </a:p>
        </p:txBody>
      </p:sp>
    </p:spTree>
    <p:extLst>
      <p:ext uri="{BB962C8B-B14F-4D97-AF65-F5344CB8AC3E}">
        <p14:creationId xmlns:p14="http://schemas.microsoft.com/office/powerpoint/2010/main" val="22017072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we were gathering our sample in for the regions of Houston, TX and San Diego, CA within the odometer range of 75,000 to 100,000 and comparing the conditions, manufacturers, and prices we identified key differences.</a:t>
            </a:r>
          </a:p>
          <a:p>
            <a:endParaRPr lang="en-US" dirty="0"/>
          </a:p>
          <a:p>
            <a:r>
              <a:rPr lang="en-US" dirty="0"/>
              <a:t>In San Diego, CA more cars close to 100,000 miles use the excellent condition in comparison to Houston, TX. </a:t>
            </a:r>
          </a:p>
          <a:p>
            <a:endParaRPr lang="en-US" dirty="0"/>
          </a:p>
          <a:p>
            <a:endParaRPr lang="en-US" dirty="0"/>
          </a:p>
          <a:p>
            <a:r>
              <a:rPr lang="en-US" dirty="0"/>
              <a:t>San D = 97,096</a:t>
            </a:r>
          </a:p>
          <a:p>
            <a:r>
              <a:rPr lang="en-US" dirty="0"/>
              <a:t>Houston = 94, 916</a:t>
            </a:r>
          </a:p>
          <a:p>
            <a:endParaRPr lang="en-US" dirty="0"/>
          </a:p>
        </p:txBody>
      </p:sp>
      <p:sp>
        <p:nvSpPr>
          <p:cNvPr id="4" name="Slide Number Placeholder 3"/>
          <p:cNvSpPr>
            <a:spLocks noGrp="1"/>
          </p:cNvSpPr>
          <p:nvPr>
            <p:ph type="sldNum" sz="quarter" idx="5"/>
          </p:nvPr>
        </p:nvSpPr>
        <p:spPr/>
        <p:txBody>
          <a:bodyPr/>
          <a:lstStyle/>
          <a:p>
            <a:fld id="{06FE06FC-E540-4D07-900D-2E42A9F73152}" type="slidenum">
              <a:rPr lang="en-US" smtClean="0"/>
              <a:t>15</a:t>
            </a:fld>
            <a:endParaRPr lang="en-US"/>
          </a:p>
        </p:txBody>
      </p:sp>
    </p:spTree>
    <p:extLst>
      <p:ext uri="{BB962C8B-B14F-4D97-AF65-F5344CB8AC3E}">
        <p14:creationId xmlns:p14="http://schemas.microsoft.com/office/powerpoint/2010/main" val="39651731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Lower Price compromise mileage</a:t>
            </a:r>
          </a:p>
          <a:p>
            <a:pPr marL="171450" indent="-171450">
              <a:buFontTx/>
              <a:buChar char="-"/>
            </a:pPr>
            <a:endParaRPr lang="en-US" dirty="0"/>
          </a:p>
          <a:p>
            <a:pPr marL="171450" indent="-171450">
              <a:buFontTx/>
              <a:buChar char="-"/>
            </a:pPr>
            <a:r>
              <a:rPr lang="en-US" dirty="0"/>
              <a:t>Lower Mileage compromise on price</a:t>
            </a:r>
          </a:p>
          <a:p>
            <a:pPr marL="171450" indent="-171450">
              <a:buFontTx/>
              <a:buChar char="-"/>
            </a:pPr>
            <a:endParaRPr lang="en-US" dirty="0"/>
          </a:p>
          <a:p>
            <a:pPr marL="171450" indent="-171450">
              <a:buFontTx/>
              <a:buChar char="-"/>
            </a:pPr>
            <a:r>
              <a:rPr lang="en-US" dirty="0"/>
              <a:t>Condition is</a:t>
            </a:r>
          </a:p>
        </p:txBody>
      </p:sp>
      <p:sp>
        <p:nvSpPr>
          <p:cNvPr id="4" name="Slide Number Placeholder 3"/>
          <p:cNvSpPr>
            <a:spLocks noGrp="1"/>
          </p:cNvSpPr>
          <p:nvPr>
            <p:ph type="sldNum" sz="quarter" idx="5"/>
          </p:nvPr>
        </p:nvSpPr>
        <p:spPr/>
        <p:txBody>
          <a:bodyPr/>
          <a:lstStyle/>
          <a:p>
            <a:fld id="{06FE06FC-E540-4D07-900D-2E42A9F73152}" type="slidenum">
              <a:rPr lang="en-US" smtClean="0"/>
              <a:t>16</a:t>
            </a:fld>
            <a:endParaRPr lang="en-US"/>
          </a:p>
        </p:txBody>
      </p:sp>
    </p:spTree>
    <p:extLst>
      <p:ext uri="{BB962C8B-B14F-4D97-AF65-F5344CB8AC3E}">
        <p14:creationId xmlns:p14="http://schemas.microsoft.com/office/powerpoint/2010/main" val="28358303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Arial" panose="020B0604020202020204" pitchFamily="34" charset="0"/>
              </a:rPr>
              <a:t>The used car market is currently experiencing an all time high, due to the lack of electronic components for new car production and the impact of inflation on our economy. Our research leads us to focus on the used car market, which has seen prices rise by 45% during the last 12 months. This activity in the market corresponds to threats of rising inflation and potential increase in interest rates alongside news of ongoing supply shortages in automotive electronics. </a:t>
            </a:r>
          </a:p>
          <a:p>
            <a:endParaRPr lang="en-US" sz="1800" b="0" i="0" u="none" strike="noStrike" dirty="0">
              <a:solidFill>
                <a:srgbClr val="000000"/>
              </a:solidFill>
              <a:effectLst/>
              <a:latin typeface="Arial" panose="020B0604020202020204" pitchFamily="34" charset="0"/>
            </a:endParaRPr>
          </a:p>
          <a:p>
            <a:r>
              <a:rPr lang="en-US" sz="1800" b="0" i="0" u="none" strike="noStrike" dirty="0">
                <a:solidFill>
                  <a:srgbClr val="000000"/>
                </a:solidFill>
                <a:effectLst/>
                <a:latin typeface="Arial" panose="020B0604020202020204" pitchFamily="34" charset="0"/>
              </a:rPr>
              <a:t>Through the advances in fintech, an individual can quickly sell their car online and receive payment, all while staying in the comfort of their own home.</a:t>
            </a:r>
          </a:p>
          <a:p>
            <a:endParaRPr lang="en-US" sz="1800" b="0" i="0" u="none" strike="noStrike" dirty="0">
              <a:solidFill>
                <a:srgbClr val="000000"/>
              </a:solidFill>
              <a:effectLst/>
              <a:latin typeface="Arial" panose="020B0604020202020204" pitchFamily="34" charset="0"/>
            </a:endParaRPr>
          </a:p>
          <a:p>
            <a:r>
              <a:rPr lang="en-US" sz="1800" b="0" i="0" u="none" strike="noStrike" dirty="0">
                <a:solidFill>
                  <a:srgbClr val="000000"/>
                </a:solidFill>
                <a:effectLst/>
                <a:latin typeface="Arial" panose="020B0604020202020204" pitchFamily="34" charset="0"/>
              </a:rPr>
              <a:t>Our project will focus on analyzing used car sales data to navigate the best buying and selling opportunities in the current market. We will examine current geographical trends across vehicle type, specifications, mileage, and units sold as well as compare changes in the economic landscape.</a:t>
            </a:r>
            <a:endParaRPr lang="en-US" dirty="0"/>
          </a:p>
        </p:txBody>
      </p:sp>
      <p:sp>
        <p:nvSpPr>
          <p:cNvPr id="4" name="Slide Number Placeholder 3"/>
          <p:cNvSpPr>
            <a:spLocks noGrp="1"/>
          </p:cNvSpPr>
          <p:nvPr>
            <p:ph type="sldNum" sz="quarter" idx="5"/>
          </p:nvPr>
        </p:nvSpPr>
        <p:spPr/>
        <p:txBody>
          <a:bodyPr/>
          <a:lstStyle/>
          <a:p>
            <a:fld id="{06FE06FC-E540-4D07-900D-2E42A9F73152}" type="slidenum">
              <a:rPr lang="en-US" smtClean="0"/>
              <a:t>3</a:t>
            </a:fld>
            <a:endParaRPr lang="en-US"/>
          </a:p>
        </p:txBody>
      </p:sp>
    </p:spTree>
    <p:extLst>
      <p:ext uri="{BB962C8B-B14F-4D97-AF65-F5344CB8AC3E}">
        <p14:creationId xmlns:p14="http://schemas.microsoft.com/office/powerpoint/2010/main" val="4288326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our fintech skills to</a:t>
            </a:r>
          </a:p>
        </p:txBody>
      </p:sp>
      <p:sp>
        <p:nvSpPr>
          <p:cNvPr id="4" name="Slide Number Placeholder 3"/>
          <p:cNvSpPr>
            <a:spLocks noGrp="1"/>
          </p:cNvSpPr>
          <p:nvPr>
            <p:ph type="sldNum" sz="quarter" idx="5"/>
          </p:nvPr>
        </p:nvSpPr>
        <p:spPr/>
        <p:txBody>
          <a:bodyPr/>
          <a:lstStyle/>
          <a:p>
            <a:fld id="{06FE06FC-E540-4D07-900D-2E42A9F73152}" type="slidenum">
              <a:rPr lang="en-US" smtClean="0"/>
              <a:t>4</a:t>
            </a:fld>
            <a:endParaRPr lang="en-US"/>
          </a:p>
        </p:txBody>
      </p:sp>
    </p:spTree>
    <p:extLst>
      <p:ext uri="{BB962C8B-B14F-4D97-AF65-F5344CB8AC3E}">
        <p14:creationId xmlns:p14="http://schemas.microsoft.com/office/powerpoint/2010/main" val="18055869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Arial" panose="020B0604020202020204" pitchFamily="34" charset="0"/>
              </a:rPr>
              <a:t>Our objective as a project team was to identify a current market phenomenon allowing us to utilize all the skills we have acquired thus far in the fintech course. </a:t>
            </a:r>
            <a:endParaRPr lang="en-US" dirty="0"/>
          </a:p>
        </p:txBody>
      </p:sp>
      <p:sp>
        <p:nvSpPr>
          <p:cNvPr id="4" name="Slide Number Placeholder 3"/>
          <p:cNvSpPr>
            <a:spLocks noGrp="1"/>
          </p:cNvSpPr>
          <p:nvPr>
            <p:ph type="sldNum" sz="quarter" idx="5"/>
          </p:nvPr>
        </p:nvSpPr>
        <p:spPr/>
        <p:txBody>
          <a:bodyPr/>
          <a:lstStyle/>
          <a:p>
            <a:fld id="{06FE06FC-E540-4D07-900D-2E42A9F73152}" type="slidenum">
              <a:rPr lang="en-US" smtClean="0"/>
              <a:t>5</a:t>
            </a:fld>
            <a:endParaRPr lang="en-US"/>
          </a:p>
        </p:txBody>
      </p:sp>
    </p:spTree>
    <p:extLst>
      <p:ext uri="{BB962C8B-B14F-4D97-AF65-F5344CB8AC3E}">
        <p14:creationId xmlns:p14="http://schemas.microsoft.com/office/powerpoint/2010/main" val="187490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group breakdown of the project started with Forrest extracting the data and cleaning it up to produce one csv file for us to analyze </a:t>
            </a:r>
          </a:p>
        </p:txBody>
      </p:sp>
      <p:sp>
        <p:nvSpPr>
          <p:cNvPr id="4" name="Slide Number Placeholder 3"/>
          <p:cNvSpPr>
            <a:spLocks noGrp="1"/>
          </p:cNvSpPr>
          <p:nvPr>
            <p:ph type="sldNum" sz="quarter" idx="5"/>
          </p:nvPr>
        </p:nvSpPr>
        <p:spPr/>
        <p:txBody>
          <a:bodyPr/>
          <a:lstStyle/>
          <a:p>
            <a:fld id="{06FE06FC-E540-4D07-900D-2E42A9F73152}" type="slidenum">
              <a:rPr lang="en-US" smtClean="0"/>
              <a:t>6</a:t>
            </a:fld>
            <a:endParaRPr lang="en-US"/>
          </a:p>
        </p:txBody>
      </p:sp>
    </p:spTree>
    <p:extLst>
      <p:ext uri="{BB962C8B-B14F-4D97-AF65-F5344CB8AC3E}">
        <p14:creationId xmlns:p14="http://schemas.microsoft.com/office/powerpoint/2010/main" val="33560105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Forrest last slide</a:t>
            </a:r>
          </a:p>
        </p:txBody>
      </p:sp>
      <p:sp>
        <p:nvSpPr>
          <p:cNvPr id="4" name="Slide Number Placeholder 3"/>
          <p:cNvSpPr>
            <a:spLocks noGrp="1"/>
          </p:cNvSpPr>
          <p:nvPr>
            <p:ph type="sldNum" sz="quarter" idx="5"/>
          </p:nvPr>
        </p:nvSpPr>
        <p:spPr/>
        <p:txBody>
          <a:bodyPr/>
          <a:lstStyle/>
          <a:p>
            <a:fld id="{06FE06FC-E540-4D07-900D-2E42A9F73152}" type="slidenum">
              <a:rPr lang="en-US" smtClean="0"/>
              <a:t>7</a:t>
            </a:fld>
            <a:endParaRPr lang="en-US"/>
          </a:p>
        </p:txBody>
      </p:sp>
    </p:spTree>
    <p:extLst>
      <p:ext uri="{BB962C8B-B14F-4D97-AF65-F5344CB8AC3E}">
        <p14:creationId xmlns:p14="http://schemas.microsoft.com/office/powerpoint/2010/main" val="4502576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San D = 97,096	double sample size of Houston </a:t>
            </a:r>
          </a:p>
          <a:p>
            <a:endParaRPr lang="en-US" dirty="0"/>
          </a:p>
          <a:p>
            <a:r>
              <a:rPr lang="en-US" dirty="0"/>
              <a:t>Houston = 94, 916</a:t>
            </a:r>
          </a:p>
          <a:p>
            <a:endParaRPr lang="en-US" dirty="0"/>
          </a:p>
        </p:txBody>
      </p:sp>
      <p:sp>
        <p:nvSpPr>
          <p:cNvPr id="4" name="Slide Number Placeholder 3"/>
          <p:cNvSpPr>
            <a:spLocks noGrp="1"/>
          </p:cNvSpPr>
          <p:nvPr>
            <p:ph type="sldNum" sz="quarter" idx="5"/>
          </p:nvPr>
        </p:nvSpPr>
        <p:spPr/>
        <p:txBody>
          <a:bodyPr/>
          <a:lstStyle/>
          <a:p>
            <a:fld id="{06FE06FC-E540-4D07-900D-2E42A9F73152}" type="slidenum">
              <a:rPr lang="en-US" smtClean="0"/>
              <a:t>9</a:t>
            </a:fld>
            <a:endParaRPr lang="en-US"/>
          </a:p>
        </p:txBody>
      </p:sp>
    </p:spTree>
    <p:extLst>
      <p:ext uri="{BB962C8B-B14F-4D97-AF65-F5344CB8AC3E}">
        <p14:creationId xmlns:p14="http://schemas.microsoft.com/office/powerpoint/2010/main" val="11385388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Ashley</a:t>
            </a:r>
          </a:p>
          <a:p>
            <a:endParaRPr lang="en-US" dirty="0"/>
          </a:p>
          <a:p>
            <a:r>
              <a:rPr lang="en-US" dirty="0"/>
              <a:t>We used QGISS 3.16 to run the cleaned 80,000 data points on the continental United States. A majority of the current </a:t>
            </a:r>
            <a:r>
              <a:rPr lang="en-US" dirty="0" err="1"/>
              <a:t>craiglist</a:t>
            </a:r>
            <a:r>
              <a:rPr lang="en-US" dirty="0"/>
              <a:t> used car sales are located along the coast cities, especially within the northeast united states.</a:t>
            </a:r>
          </a:p>
          <a:p>
            <a:endParaRPr lang="en-US" dirty="0"/>
          </a:p>
          <a:p>
            <a:r>
              <a:rPr lang="en-US" dirty="0"/>
              <a:t>This data shows that there are more car sales within the larger American cities, where people need to travel farther to corporate jobs and use vehicles in order to get around.</a:t>
            </a:r>
          </a:p>
        </p:txBody>
      </p:sp>
      <p:sp>
        <p:nvSpPr>
          <p:cNvPr id="4" name="Slide Number Placeholder 3"/>
          <p:cNvSpPr>
            <a:spLocks noGrp="1"/>
          </p:cNvSpPr>
          <p:nvPr>
            <p:ph type="sldNum" sz="quarter" idx="5"/>
          </p:nvPr>
        </p:nvSpPr>
        <p:spPr/>
        <p:txBody>
          <a:bodyPr/>
          <a:lstStyle/>
          <a:p>
            <a:fld id="{06FE06FC-E540-4D07-900D-2E42A9F73152}" type="slidenum">
              <a:rPr lang="en-US" smtClean="0"/>
              <a:t>12</a:t>
            </a:fld>
            <a:endParaRPr lang="en-US"/>
          </a:p>
        </p:txBody>
      </p:sp>
    </p:spTree>
    <p:extLst>
      <p:ext uri="{BB962C8B-B14F-4D97-AF65-F5344CB8AC3E}">
        <p14:creationId xmlns:p14="http://schemas.microsoft.com/office/powerpoint/2010/main" val="5562365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plotted the current cars sales in both Houston, Texas and San Diego, California. The reason we picked this to regional areas, were they were far enough apart and did not have contain too many sales listing so the data was both readable and easier to navigate.</a:t>
            </a:r>
          </a:p>
          <a:p>
            <a:endParaRPr lang="en-US" dirty="0"/>
          </a:p>
          <a:p>
            <a:r>
              <a:rPr lang="en-US" dirty="0"/>
              <a:t>As we mentioned earlier in this presentation, too many data points created issues for us being able to efficiently and effectively run code.</a:t>
            </a:r>
          </a:p>
        </p:txBody>
      </p:sp>
      <p:sp>
        <p:nvSpPr>
          <p:cNvPr id="4" name="Slide Number Placeholder 3"/>
          <p:cNvSpPr>
            <a:spLocks noGrp="1"/>
          </p:cNvSpPr>
          <p:nvPr>
            <p:ph type="sldNum" sz="quarter" idx="5"/>
          </p:nvPr>
        </p:nvSpPr>
        <p:spPr/>
        <p:txBody>
          <a:bodyPr/>
          <a:lstStyle/>
          <a:p>
            <a:fld id="{06FE06FC-E540-4D07-900D-2E42A9F73152}" type="slidenum">
              <a:rPr lang="en-US" smtClean="0"/>
              <a:t>13</a:t>
            </a:fld>
            <a:endParaRPr lang="en-US"/>
          </a:p>
        </p:txBody>
      </p:sp>
    </p:spTree>
    <p:extLst>
      <p:ext uri="{BB962C8B-B14F-4D97-AF65-F5344CB8AC3E}">
        <p14:creationId xmlns:p14="http://schemas.microsoft.com/office/powerpoint/2010/main" val="37189347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2021-08-11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2021-08-11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2021-08-11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2021-08-11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2021-08-11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2021-08-11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2021-08-11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2021-08-11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2021-08-11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2021-08-11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2021-08-11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2021-08-11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2021-08-11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2021-08-11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2021-08-11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2021-08-11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6.gif"/></Relationships>
</file>

<file path=ppt/slides/_rels/slide16.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1.jpeg"/><Relationship Id="rId7" Type="http://schemas.openxmlformats.org/officeDocument/2006/relationships/diagramColors" Target="../diagrams/colors3.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7.xml.rels><?xml version="1.0" encoding="UTF-8" standalone="yes"?>
<Relationships xmlns="http://schemas.openxmlformats.org/package/2006/relationships"><Relationship Id="rId8" Type="http://schemas.openxmlformats.org/officeDocument/2006/relationships/image" Target="../media/image30.gif"/><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jp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eg"/><Relationship Id="rId7" Type="http://schemas.openxmlformats.org/officeDocument/2006/relationships/diagramColors" Target="../diagrams/colors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96217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831FC-1200-48F6-AB76-B346B9F6A792}"/>
              </a:ext>
            </a:extLst>
          </p:cNvPr>
          <p:cNvSpPr>
            <a:spLocks noGrp="1"/>
          </p:cNvSpPr>
          <p:nvPr>
            <p:ph type="title"/>
          </p:nvPr>
        </p:nvSpPr>
        <p:spPr>
          <a:xfrm>
            <a:off x="232549" y="4719888"/>
            <a:ext cx="2990859" cy="1257300"/>
          </a:xfrm>
        </p:spPr>
        <p:txBody>
          <a:bodyPr>
            <a:normAutofit fontScale="90000"/>
          </a:bodyPr>
          <a:lstStyle/>
          <a:p>
            <a:r>
              <a:rPr lang="en-US" dirty="0"/>
              <a:t>Analysis: Case 1</a:t>
            </a:r>
          </a:p>
        </p:txBody>
      </p:sp>
      <p:pic>
        <p:nvPicPr>
          <p:cNvPr id="4" name="Picture 3">
            <a:extLst>
              <a:ext uri="{FF2B5EF4-FFF2-40B4-BE49-F238E27FC236}">
                <a16:creationId xmlns:a16="http://schemas.microsoft.com/office/drawing/2014/main" id="{D4FE7041-6FE0-4083-85C9-C57C2E27578F}"/>
              </a:ext>
            </a:extLst>
          </p:cNvPr>
          <p:cNvPicPr>
            <a:picLocks noChangeAspect="1"/>
          </p:cNvPicPr>
          <p:nvPr/>
        </p:nvPicPr>
        <p:blipFill>
          <a:blip r:embed="rId2"/>
          <a:stretch>
            <a:fillRect/>
          </a:stretch>
        </p:blipFill>
        <p:spPr>
          <a:xfrm>
            <a:off x="6446816" y="2606566"/>
            <a:ext cx="4237087" cy="3712786"/>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C1E12E43-8EEF-45FB-87F3-7F6E83085F42}"/>
              </a:ext>
            </a:extLst>
          </p:cNvPr>
          <p:cNvPicPr>
            <a:picLocks noChangeAspect="1"/>
          </p:cNvPicPr>
          <p:nvPr/>
        </p:nvPicPr>
        <p:blipFill rotWithShape="1">
          <a:blip r:embed="rId3"/>
          <a:srcRect l="22647" t="18547" r="7794" b="33402"/>
          <a:stretch/>
        </p:blipFill>
        <p:spPr>
          <a:xfrm>
            <a:off x="0" y="0"/>
            <a:ext cx="9890234" cy="3841239"/>
          </a:xfrm>
          <a:prstGeom prst="rect">
            <a:avLst/>
          </a:prstGeom>
        </p:spPr>
      </p:pic>
      <p:pic>
        <p:nvPicPr>
          <p:cNvPr id="27" name="Picture 26" descr="A screenshot of a computer&#10;&#10;Description automatically generated">
            <a:extLst>
              <a:ext uri="{FF2B5EF4-FFF2-40B4-BE49-F238E27FC236}">
                <a16:creationId xmlns:a16="http://schemas.microsoft.com/office/drawing/2014/main" id="{3EA1DFC2-9286-4B19-87FE-28D4A15A0C9A}"/>
              </a:ext>
            </a:extLst>
          </p:cNvPr>
          <p:cNvPicPr>
            <a:picLocks noChangeAspect="1"/>
          </p:cNvPicPr>
          <p:nvPr/>
        </p:nvPicPr>
        <p:blipFill rotWithShape="1">
          <a:blip r:embed="rId4"/>
          <a:srcRect l="21471" t="22470" r="12370" b="23366"/>
          <a:stretch/>
        </p:blipFill>
        <p:spPr>
          <a:xfrm>
            <a:off x="3394101" y="2806262"/>
            <a:ext cx="8797900" cy="4049575"/>
          </a:xfrm>
          <a:prstGeom prst="rect">
            <a:avLst/>
          </a:prstGeom>
        </p:spPr>
      </p:pic>
    </p:spTree>
    <p:extLst>
      <p:ext uri="{BB962C8B-B14F-4D97-AF65-F5344CB8AC3E}">
        <p14:creationId xmlns:p14="http://schemas.microsoft.com/office/powerpoint/2010/main" val="4367922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831FC-1200-48F6-AB76-B346B9F6A792}"/>
              </a:ext>
            </a:extLst>
          </p:cNvPr>
          <p:cNvSpPr>
            <a:spLocks noGrp="1"/>
          </p:cNvSpPr>
          <p:nvPr>
            <p:ph type="title"/>
          </p:nvPr>
        </p:nvSpPr>
        <p:spPr>
          <a:xfrm>
            <a:off x="8481244" y="538648"/>
            <a:ext cx="3006564" cy="1257300"/>
          </a:xfrm>
        </p:spPr>
        <p:txBody>
          <a:bodyPr>
            <a:normAutofit fontScale="90000"/>
          </a:bodyPr>
          <a:lstStyle/>
          <a:p>
            <a:r>
              <a:rPr lang="en-US" dirty="0"/>
              <a:t>Analysis: Case 2</a:t>
            </a:r>
          </a:p>
        </p:txBody>
      </p:sp>
      <p:pic>
        <p:nvPicPr>
          <p:cNvPr id="4" name="Picture 3">
            <a:extLst>
              <a:ext uri="{FF2B5EF4-FFF2-40B4-BE49-F238E27FC236}">
                <a16:creationId xmlns:a16="http://schemas.microsoft.com/office/drawing/2014/main" id="{D4FE7041-6FE0-4083-85C9-C57C2E27578F}"/>
              </a:ext>
            </a:extLst>
          </p:cNvPr>
          <p:cNvPicPr>
            <a:picLocks noChangeAspect="1"/>
          </p:cNvPicPr>
          <p:nvPr/>
        </p:nvPicPr>
        <p:blipFill>
          <a:blip r:embed="rId2"/>
          <a:stretch>
            <a:fillRect/>
          </a:stretch>
        </p:blipFill>
        <p:spPr>
          <a:xfrm>
            <a:off x="6446816" y="2606566"/>
            <a:ext cx="4237087" cy="3712786"/>
          </a:xfrm>
          <a:prstGeom prst="rect">
            <a:avLst/>
          </a:prstGeom>
        </p:spPr>
      </p:pic>
      <p:pic>
        <p:nvPicPr>
          <p:cNvPr id="13" name="Picture 12" descr="Text&#10;&#10;Description automatically generated">
            <a:extLst>
              <a:ext uri="{FF2B5EF4-FFF2-40B4-BE49-F238E27FC236}">
                <a16:creationId xmlns:a16="http://schemas.microsoft.com/office/drawing/2014/main" id="{A3FC55C3-6F22-498C-AE44-441A110B1EAF}"/>
              </a:ext>
            </a:extLst>
          </p:cNvPr>
          <p:cNvPicPr>
            <a:picLocks noChangeAspect="1"/>
          </p:cNvPicPr>
          <p:nvPr/>
        </p:nvPicPr>
        <p:blipFill rotWithShape="1">
          <a:blip r:embed="rId3"/>
          <a:srcRect l="23087" t="23581" r="23531" b="28094"/>
          <a:stretch/>
        </p:blipFill>
        <p:spPr>
          <a:xfrm>
            <a:off x="0" y="10506"/>
            <a:ext cx="7536706" cy="3835886"/>
          </a:xfrm>
          <a:prstGeom prst="rect">
            <a:avLst/>
          </a:prstGeom>
        </p:spPr>
      </p:pic>
      <p:pic>
        <p:nvPicPr>
          <p:cNvPr id="19" name="Picture 18" descr="A screenshot of a computer&#10;&#10;Description automatically generated">
            <a:extLst>
              <a:ext uri="{FF2B5EF4-FFF2-40B4-BE49-F238E27FC236}">
                <a16:creationId xmlns:a16="http://schemas.microsoft.com/office/drawing/2014/main" id="{F86CD71C-81A5-47F6-90A4-203DFA6151DA}"/>
              </a:ext>
            </a:extLst>
          </p:cNvPr>
          <p:cNvPicPr>
            <a:picLocks noChangeAspect="1"/>
          </p:cNvPicPr>
          <p:nvPr/>
        </p:nvPicPr>
        <p:blipFill rotWithShape="1">
          <a:blip r:embed="rId4"/>
          <a:srcRect l="21912" t="20901" r="10883" b="24934"/>
          <a:stretch/>
        </p:blipFill>
        <p:spPr>
          <a:xfrm>
            <a:off x="3087851" y="2722179"/>
            <a:ext cx="9104149" cy="4125315"/>
          </a:xfrm>
          <a:prstGeom prst="rect">
            <a:avLst/>
          </a:prstGeom>
        </p:spPr>
      </p:pic>
    </p:spTree>
    <p:extLst>
      <p:ext uri="{BB962C8B-B14F-4D97-AF65-F5344CB8AC3E}">
        <p14:creationId xmlns:p14="http://schemas.microsoft.com/office/powerpoint/2010/main" val="19294619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F5AAC-3E5B-4758-B2AB-F77D0445A174}"/>
              </a:ext>
            </a:extLst>
          </p:cNvPr>
          <p:cNvSpPr>
            <a:spLocks noGrp="1"/>
          </p:cNvSpPr>
          <p:nvPr>
            <p:ph type="title"/>
          </p:nvPr>
        </p:nvSpPr>
        <p:spPr>
          <a:xfrm>
            <a:off x="919119" y="189187"/>
            <a:ext cx="10353762" cy="693683"/>
          </a:xfrm>
        </p:spPr>
        <p:txBody>
          <a:bodyPr>
            <a:normAutofit fontScale="90000"/>
          </a:bodyPr>
          <a:lstStyle/>
          <a:p>
            <a:r>
              <a:rPr lang="en-US" dirty="0"/>
              <a:t>Map of Clean Entries</a:t>
            </a:r>
          </a:p>
        </p:txBody>
      </p:sp>
      <p:pic>
        <p:nvPicPr>
          <p:cNvPr id="5" name="Content Placeholder 4" descr="Map&#10;&#10;Description automatically generated">
            <a:extLst>
              <a:ext uri="{FF2B5EF4-FFF2-40B4-BE49-F238E27FC236}">
                <a16:creationId xmlns:a16="http://schemas.microsoft.com/office/drawing/2014/main" id="{7492A3B1-D24F-4AF3-B3CE-9C117D67D181}"/>
              </a:ext>
            </a:extLst>
          </p:cNvPr>
          <p:cNvPicPr>
            <a:picLocks noGrp="1" noChangeAspect="1"/>
          </p:cNvPicPr>
          <p:nvPr>
            <p:ph idx="1"/>
          </p:nvPr>
        </p:nvPicPr>
        <p:blipFill>
          <a:blip r:embed="rId3"/>
          <a:stretch>
            <a:fillRect/>
          </a:stretch>
        </p:blipFill>
        <p:spPr>
          <a:xfrm>
            <a:off x="1124608" y="962352"/>
            <a:ext cx="9782120" cy="5502443"/>
          </a:xfrm>
        </p:spPr>
      </p:pic>
    </p:spTree>
    <p:extLst>
      <p:ext uri="{BB962C8B-B14F-4D97-AF65-F5344CB8AC3E}">
        <p14:creationId xmlns:p14="http://schemas.microsoft.com/office/powerpoint/2010/main" val="12892300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4" descr="Map&#10;&#10;Description automatically generated">
            <a:extLst>
              <a:ext uri="{FF2B5EF4-FFF2-40B4-BE49-F238E27FC236}">
                <a16:creationId xmlns:a16="http://schemas.microsoft.com/office/drawing/2014/main" id="{0DAD8F05-B9D4-4197-84F5-7C59A30CAF18}"/>
              </a:ext>
            </a:extLst>
          </p:cNvPr>
          <p:cNvPicPr>
            <a:picLocks noChangeAspect="1"/>
          </p:cNvPicPr>
          <p:nvPr/>
        </p:nvPicPr>
        <p:blipFill>
          <a:blip r:embed="rId3"/>
          <a:stretch>
            <a:fillRect/>
          </a:stretch>
        </p:blipFill>
        <p:spPr>
          <a:xfrm>
            <a:off x="0" y="2492922"/>
            <a:ext cx="7756634" cy="4363108"/>
          </a:xfrm>
          <a:prstGeom prst="rect">
            <a:avLst/>
          </a:prstGeom>
          <a:effectLst>
            <a:outerShdw blurRad="25400" dir="17880000">
              <a:srgbClr val="000000">
                <a:alpha val="46000"/>
              </a:srgbClr>
            </a:outerShdw>
          </a:effectLst>
        </p:spPr>
      </p:pic>
      <p:pic>
        <p:nvPicPr>
          <p:cNvPr id="5" name="Content Placeholder 4" descr="Chart, map&#10;&#10;Description automatically generated">
            <a:extLst>
              <a:ext uri="{FF2B5EF4-FFF2-40B4-BE49-F238E27FC236}">
                <a16:creationId xmlns:a16="http://schemas.microsoft.com/office/drawing/2014/main" id="{B2989D41-C6AB-4E99-BB24-ECB25EC7DC07}"/>
              </a:ext>
            </a:extLst>
          </p:cNvPr>
          <p:cNvPicPr>
            <a:picLocks noGrp="1" noChangeAspect="1"/>
          </p:cNvPicPr>
          <p:nvPr>
            <p:ph idx="1"/>
          </p:nvPr>
        </p:nvPicPr>
        <p:blipFill>
          <a:blip r:embed="rId4"/>
          <a:stretch>
            <a:fillRect/>
          </a:stretch>
        </p:blipFill>
        <p:spPr>
          <a:xfrm>
            <a:off x="4774032" y="0"/>
            <a:ext cx="7417967" cy="4172607"/>
          </a:xfrm>
        </p:spPr>
      </p:pic>
      <p:sp>
        <p:nvSpPr>
          <p:cNvPr id="6" name="Title 1">
            <a:extLst>
              <a:ext uri="{FF2B5EF4-FFF2-40B4-BE49-F238E27FC236}">
                <a16:creationId xmlns:a16="http://schemas.microsoft.com/office/drawing/2014/main" id="{FE9BA752-899A-4187-8918-CFA3BDF5FCFF}"/>
              </a:ext>
            </a:extLst>
          </p:cNvPr>
          <p:cNvSpPr>
            <a:spLocks noGrp="1"/>
          </p:cNvSpPr>
          <p:nvPr>
            <p:ph type="title"/>
          </p:nvPr>
        </p:nvSpPr>
        <p:spPr>
          <a:xfrm>
            <a:off x="223077" y="329106"/>
            <a:ext cx="4327879" cy="1757197"/>
          </a:xfrm>
        </p:spPr>
        <p:txBody>
          <a:bodyPr>
            <a:normAutofit fontScale="90000"/>
          </a:bodyPr>
          <a:lstStyle/>
          <a:p>
            <a:r>
              <a:rPr lang="en-US" dirty="0"/>
              <a:t>Map of Geographical Clean Entries</a:t>
            </a:r>
          </a:p>
        </p:txBody>
      </p:sp>
      <p:sp>
        <p:nvSpPr>
          <p:cNvPr id="8" name="Title 1">
            <a:extLst>
              <a:ext uri="{FF2B5EF4-FFF2-40B4-BE49-F238E27FC236}">
                <a16:creationId xmlns:a16="http://schemas.microsoft.com/office/drawing/2014/main" id="{9EFE3208-A98F-468C-ACC1-900E5DE39146}"/>
              </a:ext>
            </a:extLst>
          </p:cNvPr>
          <p:cNvSpPr txBox="1">
            <a:spLocks/>
          </p:cNvSpPr>
          <p:nvPr/>
        </p:nvSpPr>
        <p:spPr>
          <a:xfrm>
            <a:off x="9543392" y="4172607"/>
            <a:ext cx="2538247" cy="517635"/>
          </a:xfrm>
          <a:prstGeom prst="rect">
            <a:avLst/>
          </a:prstGeom>
          <a:effectLst>
            <a:outerShdw blurRad="25400" dir="17880000">
              <a:srgbClr val="000000">
                <a:alpha val="46000"/>
              </a:srgbClr>
            </a:outerShdw>
          </a:effectLst>
        </p:spPr>
        <p:txBody>
          <a:bodyPr vert="horz" lIns="91440" tIns="45720" rIns="91440" bIns="45720" rtlCol="0" anchor="ctr">
            <a:normAutofit fontScale="97500"/>
          </a:bodyPr>
          <a:lst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a:t>Houston</a:t>
            </a:r>
          </a:p>
        </p:txBody>
      </p:sp>
      <p:sp>
        <p:nvSpPr>
          <p:cNvPr id="9" name="Title 1">
            <a:extLst>
              <a:ext uri="{FF2B5EF4-FFF2-40B4-BE49-F238E27FC236}">
                <a16:creationId xmlns:a16="http://schemas.microsoft.com/office/drawing/2014/main" id="{974C9957-0CA3-41E5-9A32-2094CA3E33AB}"/>
              </a:ext>
            </a:extLst>
          </p:cNvPr>
          <p:cNvSpPr txBox="1">
            <a:spLocks/>
          </p:cNvSpPr>
          <p:nvPr/>
        </p:nvSpPr>
        <p:spPr>
          <a:xfrm>
            <a:off x="7041394" y="6048704"/>
            <a:ext cx="3432164" cy="693683"/>
          </a:xfrm>
          <a:prstGeom prst="rect">
            <a:avLst/>
          </a:prstGeom>
          <a:effectLst>
            <a:outerShdw blurRad="25400" dir="17880000">
              <a:srgbClr val="000000">
                <a:alpha val="46000"/>
              </a:srgbClr>
            </a:outerShdw>
          </a:effectLst>
        </p:spPr>
        <p:txBody>
          <a:bodyPr vert="horz" lIns="91440" tIns="45720" rIns="91440" bIns="45720" rtlCol="0" anchor="ctr">
            <a:normAutofit fontScale="97500"/>
          </a:bodyPr>
          <a:lst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a:t>San Diego</a:t>
            </a:r>
          </a:p>
        </p:txBody>
      </p:sp>
    </p:spTree>
    <p:extLst>
      <p:ext uri="{BB962C8B-B14F-4D97-AF65-F5344CB8AC3E}">
        <p14:creationId xmlns:p14="http://schemas.microsoft.com/office/powerpoint/2010/main" val="38921039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0E981-C54A-4454-8020-423AF66B0B37}"/>
              </a:ext>
            </a:extLst>
          </p:cNvPr>
          <p:cNvSpPr>
            <a:spLocks noGrp="1"/>
          </p:cNvSpPr>
          <p:nvPr>
            <p:ph type="title"/>
          </p:nvPr>
        </p:nvSpPr>
        <p:spPr>
          <a:xfrm>
            <a:off x="913795" y="0"/>
            <a:ext cx="10353762" cy="1257300"/>
          </a:xfrm>
        </p:spPr>
        <p:txBody>
          <a:bodyPr/>
          <a:lstStyle/>
          <a:p>
            <a:r>
              <a:rPr lang="en-US" dirty="0"/>
              <a:t>Visualization of Houston and San Diego</a:t>
            </a:r>
          </a:p>
        </p:txBody>
      </p:sp>
      <p:pic>
        <p:nvPicPr>
          <p:cNvPr id="5" name="Content Placeholder 4" descr="Chart&#10;&#10;Description automatically generated">
            <a:extLst>
              <a:ext uri="{FF2B5EF4-FFF2-40B4-BE49-F238E27FC236}">
                <a16:creationId xmlns:a16="http://schemas.microsoft.com/office/drawing/2014/main" id="{6204E270-7618-4B2D-BFBE-7F62F784C152}"/>
              </a:ext>
            </a:extLst>
          </p:cNvPr>
          <p:cNvPicPr>
            <a:picLocks noGrp="1" noChangeAspect="1"/>
          </p:cNvPicPr>
          <p:nvPr>
            <p:ph idx="1"/>
          </p:nvPr>
        </p:nvPicPr>
        <p:blipFill>
          <a:blip r:embed="rId3"/>
          <a:stretch>
            <a:fillRect/>
          </a:stretch>
        </p:blipFill>
        <p:spPr>
          <a:xfrm>
            <a:off x="171750" y="1033524"/>
            <a:ext cx="7942103" cy="3403758"/>
          </a:xfrm>
        </p:spPr>
      </p:pic>
      <p:pic>
        <p:nvPicPr>
          <p:cNvPr id="6" name="Content Placeholder 6" descr="A screenshot of a computer&#10;&#10;Description automatically generated">
            <a:extLst>
              <a:ext uri="{FF2B5EF4-FFF2-40B4-BE49-F238E27FC236}">
                <a16:creationId xmlns:a16="http://schemas.microsoft.com/office/drawing/2014/main" id="{B6381592-C2D6-46FA-81BB-8A014EBAF6EA}"/>
              </a:ext>
            </a:extLst>
          </p:cNvPr>
          <p:cNvPicPr>
            <a:picLocks noChangeAspect="1"/>
          </p:cNvPicPr>
          <p:nvPr/>
        </p:nvPicPr>
        <p:blipFill rotWithShape="1">
          <a:blip r:embed="rId4"/>
          <a:srcRect l="35098" t="48437" r="13626" b="13205"/>
          <a:stretch/>
        </p:blipFill>
        <p:spPr>
          <a:xfrm>
            <a:off x="5465520" y="4028942"/>
            <a:ext cx="6726480" cy="2829058"/>
          </a:xfrm>
          <a:prstGeom prst="rect">
            <a:avLst/>
          </a:prstGeom>
          <a:effectLst>
            <a:outerShdw blurRad="25400" dir="17880000">
              <a:srgbClr val="000000">
                <a:alpha val="46000"/>
              </a:srgbClr>
            </a:outerShdw>
          </a:effectLst>
        </p:spPr>
      </p:pic>
    </p:spTree>
    <p:extLst>
      <p:ext uri="{BB962C8B-B14F-4D97-AF65-F5344CB8AC3E}">
        <p14:creationId xmlns:p14="http://schemas.microsoft.com/office/powerpoint/2010/main" val="19852098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98FD4FC-479A-4C2B-84A5-CF81E055FB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5">
            <a:extLst>
              <a:ext uri="{FF2B5EF4-FFF2-40B4-BE49-F238E27FC236}">
                <a16:creationId xmlns:a16="http://schemas.microsoft.com/office/drawing/2014/main" id="{37D54B6C-87D0-4C03-8335-3955179D2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18536" y="1371603"/>
            <a:ext cx="5624423"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4D0825DB-B311-4DDB-A3E1-0AC518528D00}"/>
              </a:ext>
            </a:extLst>
          </p:cNvPr>
          <p:cNvSpPr>
            <a:spLocks noGrp="1"/>
          </p:cNvSpPr>
          <p:nvPr>
            <p:ph type="title"/>
          </p:nvPr>
        </p:nvSpPr>
        <p:spPr>
          <a:xfrm>
            <a:off x="1039905" y="845387"/>
            <a:ext cx="3470310" cy="1066689"/>
          </a:xfrm>
        </p:spPr>
        <p:txBody>
          <a:bodyPr anchor="b">
            <a:normAutofit/>
          </a:bodyPr>
          <a:lstStyle/>
          <a:p>
            <a:pPr algn="l"/>
            <a:r>
              <a:rPr lang="en-US" sz="5400" dirty="0"/>
              <a:t>Summary</a:t>
            </a:r>
            <a:endParaRPr lang="en-US" sz="2400" dirty="0"/>
          </a:p>
        </p:txBody>
      </p:sp>
      <p:sp>
        <p:nvSpPr>
          <p:cNvPr id="3" name="Content Placeholder 2">
            <a:extLst>
              <a:ext uri="{FF2B5EF4-FFF2-40B4-BE49-F238E27FC236}">
                <a16:creationId xmlns:a16="http://schemas.microsoft.com/office/drawing/2014/main" id="{96965F84-89F9-4B30-944C-4516981A4B0A}"/>
              </a:ext>
            </a:extLst>
          </p:cNvPr>
          <p:cNvSpPr>
            <a:spLocks noGrp="1"/>
          </p:cNvSpPr>
          <p:nvPr>
            <p:ph idx="1"/>
          </p:nvPr>
        </p:nvSpPr>
        <p:spPr>
          <a:xfrm>
            <a:off x="787656" y="2147863"/>
            <a:ext cx="3805365" cy="3864750"/>
          </a:xfrm>
        </p:spPr>
        <p:txBody>
          <a:bodyPr anchor="t">
            <a:normAutofit/>
          </a:bodyPr>
          <a:lstStyle/>
          <a:p>
            <a:r>
              <a:rPr lang="en-US" sz="1800" dirty="0"/>
              <a:t>Working tool for buyer and seller</a:t>
            </a:r>
          </a:p>
          <a:p>
            <a:r>
              <a:rPr lang="en-US" sz="1800" dirty="0"/>
              <a:t>Better understanding of impact of vehicle condition on sales within different ranges</a:t>
            </a:r>
          </a:p>
          <a:p>
            <a:r>
              <a:rPr lang="en-US" sz="1800" dirty="0"/>
              <a:t>Numerous analytical possibilities </a:t>
            </a:r>
          </a:p>
          <a:p>
            <a:r>
              <a:rPr lang="en-US" sz="1800" dirty="0"/>
              <a:t>Limited by quality and data size</a:t>
            </a:r>
          </a:p>
          <a:p>
            <a:pPr lvl="1"/>
            <a:r>
              <a:rPr lang="en-US" sz="1600" dirty="0"/>
              <a:t>Price gouging </a:t>
            </a:r>
          </a:p>
        </p:txBody>
      </p:sp>
      <p:pic>
        <p:nvPicPr>
          <p:cNvPr id="4" name="Picture 3" descr="A red toy car&#10;&#10;Description automatically generated with medium confidence">
            <a:extLst>
              <a:ext uri="{FF2B5EF4-FFF2-40B4-BE49-F238E27FC236}">
                <a16:creationId xmlns:a16="http://schemas.microsoft.com/office/drawing/2014/main" id="{470F6BF5-118A-40C0-9E43-35D5D06BF4BA}"/>
              </a:ext>
            </a:extLst>
          </p:cNvPr>
          <p:cNvPicPr>
            <a:picLocks noChangeAspect="1"/>
          </p:cNvPicPr>
          <p:nvPr/>
        </p:nvPicPr>
        <p:blipFill>
          <a:blip r:embed="rId4"/>
          <a:stretch>
            <a:fillRect/>
          </a:stretch>
        </p:blipFill>
        <p:spPr>
          <a:xfrm>
            <a:off x="5387351" y="1123429"/>
            <a:ext cx="6161183" cy="4620887"/>
          </a:xfrm>
          <a:prstGeom prst="rect">
            <a:avLst/>
          </a:prstGeom>
        </p:spPr>
      </p:pic>
    </p:spTree>
    <p:extLst>
      <p:ext uri="{BB962C8B-B14F-4D97-AF65-F5344CB8AC3E}">
        <p14:creationId xmlns:p14="http://schemas.microsoft.com/office/powerpoint/2010/main" val="31037752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3CE0D-9AE3-425C-BFC2-08D0B5721809}"/>
              </a:ext>
            </a:extLst>
          </p:cNvPr>
          <p:cNvSpPr>
            <a:spLocks noGrp="1"/>
          </p:cNvSpPr>
          <p:nvPr>
            <p:ph type="title"/>
          </p:nvPr>
        </p:nvSpPr>
        <p:spPr>
          <a:xfrm>
            <a:off x="913795" y="609600"/>
            <a:ext cx="10353762" cy="1257300"/>
          </a:xfrm>
        </p:spPr>
        <p:txBody>
          <a:bodyPr>
            <a:normAutofit/>
          </a:bodyPr>
          <a:lstStyle/>
          <a:p>
            <a:r>
              <a:rPr lang="en-US"/>
              <a:t>Recommendations</a:t>
            </a:r>
          </a:p>
        </p:txBody>
      </p:sp>
      <p:graphicFrame>
        <p:nvGraphicFramePr>
          <p:cNvPr id="5" name="Content Placeholder 2">
            <a:extLst>
              <a:ext uri="{FF2B5EF4-FFF2-40B4-BE49-F238E27FC236}">
                <a16:creationId xmlns:a16="http://schemas.microsoft.com/office/drawing/2014/main" id="{50911D29-B7C0-4D7D-946F-0BDF846BB6BA}"/>
              </a:ext>
            </a:extLst>
          </p:cNvPr>
          <p:cNvGraphicFramePr>
            <a:graphicFrameLocks noGrp="1"/>
          </p:cNvGraphicFramePr>
          <p:nvPr>
            <p:ph idx="1"/>
            <p:extLst>
              <p:ext uri="{D42A27DB-BD31-4B8C-83A1-F6EECF244321}">
                <p14:modId xmlns:p14="http://schemas.microsoft.com/office/powerpoint/2010/main" val="168272039"/>
              </p:ext>
            </p:extLst>
          </p:nvPr>
        </p:nvGraphicFramePr>
        <p:xfrm>
          <a:off x="914400" y="2076450"/>
          <a:ext cx="10353675" cy="37147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5445916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702B083-54F7-41CA-9C6D-B87D356839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5DDEFC-AF92-4596-AD8D-FAC0992DBF00}"/>
              </a:ext>
            </a:extLst>
          </p:cNvPr>
          <p:cNvSpPr>
            <a:spLocks noGrp="1"/>
          </p:cNvSpPr>
          <p:nvPr>
            <p:ph type="title"/>
          </p:nvPr>
        </p:nvSpPr>
        <p:spPr>
          <a:xfrm>
            <a:off x="642171" y="450290"/>
            <a:ext cx="2799465" cy="2978709"/>
          </a:xfrm>
        </p:spPr>
        <p:txBody>
          <a:bodyPr>
            <a:normAutofit/>
          </a:bodyPr>
          <a:lstStyle/>
          <a:p>
            <a:pPr algn="l"/>
            <a:r>
              <a:rPr lang="en-US" sz="3200" dirty="0"/>
              <a:t>Future Opportunities</a:t>
            </a:r>
          </a:p>
        </p:txBody>
      </p:sp>
      <p:sp useBgFill="1">
        <p:nvSpPr>
          <p:cNvPr id="11" name="Freeform: Shape 10">
            <a:extLst>
              <a:ext uri="{FF2B5EF4-FFF2-40B4-BE49-F238E27FC236}">
                <a16:creationId xmlns:a16="http://schemas.microsoft.com/office/drawing/2014/main" id="{92AA17E1-8D32-49FA-8C33-D57631B4EB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83806" y="-2"/>
            <a:ext cx="8108194" cy="6858002"/>
          </a:xfrm>
          <a:custGeom>
            <a:avLst/>
            <a:gdLst>
              <a:gd name="connsiteX0" fmla="*/ 4629960 w 8108194"/>
              <a:gd name="connsiteY0" fmla="*/ 0 h 6858002"/>
              <a:gd name="connsiteX1" fmla="*/ 0 w 8108194"/>
              <a:gd name="connsiteY1" fmla="*/ 0 h 6858002"/>
              <a:gd name="connsiteX2" fmla="*/ 0 w 8108194"/>
              <a:gd name="connsiteY2" fmla="*/ 6858002 h 6858002"/>
              <a:gd name="connsiteX3" fmla="*/ 1406984 w 8108194"/>
              <a:gd name="connsiteY3" fmla="*/ 6858002 h 6858002"/>
              <a:gd name="connsiteX4" fmla="*/ 4629960 w 8108194"/>
              <a:gd name="connsiteY4" fmla="*/ 6858002 h 6858002"/>
              <a:gd name="connsiteX5" fmla="*/ 7761129 w 8108194"/>
              <a:gd name="connsiteY5" fmla="*/ 6858002 h 6858002"/>
              <a:gd name="connsiteX6" fmla="*/ 7795626 w 8108194"/>
              <a:gd name="connsiteY6" fmla="*/ 6702327 h 6858002"/>
              <a:gd name="connsiteX7" fmla="*/ 7828504 w 8108194"/>
              <a:gd name="connsiteY7" fmla="*/ 6547336 h 6858002"/>
              <a:gd name="connsiteX8" fmla="*/ 7860686 w 8108194"/>
              <a:gd name="connsiteY8" fmla="*/ 6391660 h 6858002"/>
              <a:gd name="connsiteX9" fmla="*/ 7888239 w 8108194"/>
              <a:gd name="connsiteY9" fmla="*/ 6235297 h 6858002"/>
              <a:gd name="connsiteX10" fmla="*/ 7916023 w 8108194"/>
              <a:gd name="connsiteY10" fmla="*/ 6079621 h 6858002"/>
              <a:gd name="connsiteX11" fmla="*/ 7941955 w 8108194"/>
              <a:gd name="connsiteY11" fmla="*/ 5923258 h 6858002"/>
              <a:gd name="connsiteX12" fmla="*/ 7964181 w 8108194"/>
              <a:gd name="connsiteY12" fmla="*/ 5768953 h 6858002"/>
              <a:gd name="connsiteX13" fmla="*/ 7985250 w 8108194"/>
              <a:gd name="connsiteY13" fmla="*/ 5612591 h 6858002"/>
              <a:gd name="connsiteX14" fmla="*/ 8004468 w 8108194"/>
              <a:gd name="connsiteY14" fmla="*/ 5456914 h 6858002"/>
              <a:gd name="connsiteX15" fmla="*/ 8021137 w 8108194"/>
              <a:gd name="connsiteY15" fmla="*/ 5303981 h 6858002"/>
              <a:gd name="connsiteX16" fmla="*/ 8037808 w 8108194"/>
              <a:gd name="connsiteY16" fmla="*/ 5148990 h 6858002"/>
              <a:gd name="connsiteX17" fmla="*/ 8051700 w 8108194"/>
              <a:gd name="connsiteY17" fmla="*/ 4996057 h 6858002"/>
              <a:gd name="connsiteX18" fmla="*/ 8062581 w 8108194"/>
              <a:gd name="connsiteY18" fmla="*/ 4843123 h 6858002"/>
              <a:gd name="connsiteX19" fmla="*/ 8073927 w 8108194"/>
              <a:gd name="connsiteY19" fmla="*/ 4690876 h 6858002"/>
              <a:gd name="connsiteX20" fmla="*/ 8083419 w 8108194"/>
              <a:gd name="connsiteY20" fmla="*/ 4540000 h 6858002"/>
              <a:gd name="connsiteX21" fmla="*/ 8090134 w 8108194"/>
              <a:gd name="connsiteY21" fmla="*/ 4390495 h 6858002"/>
              <a:gd name="connsiteX22" fmla="*/ 8095922 w 8108194"/>
              <a:gd name="connsiteY22" fmla="*/ 4240991 h 6858002"/>
              <a:gd name="connsiteX23" fmla="*/ 8101479 w 8108194"/>
              <a:gd name="connsiteY23" fmla="*/ 4092858 h 6858002"/>
              <a:gd name="connsiteX24" fmla="*/ 8104026 w 8108194"/>
              <a:gd name="connsiteY24" fmla="*/ 3946783 h 6858002"/>
              <a:gd name="connsiteX25" fmla="*/ 8106804 w 8108194"/>
              <a:gd name="connsiteY25" fmla="*/ 3800707 h 6858002"/>
              <a:gd name="connsiteX26" fmla="*/ 8108194 w 8108194"/>
              <a:gd name="connsiteY26" fmla="*/ 3656689 h 6858002"/>
              <a:gd name="connsiteX27" fmla="*/ 8106804 w 8108194"/>
              <a:gd name="connsiteY27" fmla="*/ 3514043 h 6858002"/>
              <a:gd name="connsiteX28" fmla="*/ 8106804 w 8108194"/>
              <a:gd name="connsiteY28" fmla="*/ 3372768 h 6858002"/>
              <a:gd name="connsiteX29" fmla="*/ 8104026 w 8108194"/>
              <a:gd name="connsiteY29" fmla="*/ 3232865 h 6858002"/>
              <a:gd name="connsiteX30" fmla="*/ 8099859 w 8108194"/>
              <a:gd name="connsiteY30" fmla="*/ 3095705 h 6858002"/>
              <a:gd name="connsiteX31" fmla="*/ 8095922 w 8108194"/>
              <a:gd name="connsiteY31" fmla="*/ 2959917 h 6858002"/>
              <a:gd name="connsiteX32" fmla="*/ 8091523 w 8108194"/>
              <a:gd name="connsiteY32" fmla="*/ 2826871 h 6858002"/>
              <a:gd name="connsiteX33" fmla="*/ 8084809 w 8108194"/>
              <a:gd name="connsiteY33" fmla="*/ 2694512 h 6858002"/>
              <a:gd name="connsiteX34" fmla="*/ 8077631 w 8108194"/>
              <a:gd name="connsiteY34" fmla="*/ 2564211 h 6858002"/>
              <a:gd name="connsiteX35" fmla="*/ 8071149 w 8108194"/>
              <a:gd name="connsiteY35" fmla="*/ 2436652 h 6858002"/>
              <a:gd name="connsiteX36" fmla="*/ 8052857 w 8108194"/>
              <a:gd name="connsiteY36" fmla="*/ 2187706 h 6858002"/>
              <a:gd name="connsiteX37" fmla="*/ 8033409 w 8108194"/>
              <a:gd name="connsiteY37" fmla="*/ 1949048 h 6858002"/>
              <a:gd name="connsiteX38" fmla="*/ 8013034 w 8108194"/>
              <a:gd name="connsiteY38" fmla="*/ 1719991 h 6858002"/>
              <a:gd name="connsiteX39" fmla="*/ 7990575 w 8108194"/>
              <a:gd name="connsiteY39" fmla="*/ 1503278 h 6858002"/>
              <a:gd name="connsiteX40" fmla="*/ 7967191 w 8108194"/>
              <a:gd name="connsiteY40" fmla="*/ 1296166 h 6858002"/>
              <a:gd name="connsiteX41" fmla="*/ 7941955 w 8108194"/>
              <a:gd name="connsiteY41" fmla="*/ 1104142 h 6858002"/>
              <a:gd name="connsiteX42" fmla="*/ 7917180 w 8108194"/>
              <a:gd name="connsiteY42" fmla="*/ 923777 h 6858002"/>
              <a:gd name="connsiteX43" fmla="*/ 7892407 w 8108194"/>
              <a:gd name="connsiteY43" fmla="*/ 757813 h 6858002"/>
              <a:gd name="connsiteX44" fmla="*/ 7869022 w 8108194"/>
              <a:gd name="connsiteY44" fmla="*/ 605566 h 6858002"/>
              <a:gd name="connsiteX45" fmla="*/ 7846795 w 8108194"/>
              <a:gd name="connsiteY45" fmla="*/ 470463 h 6858002"/>
              <a:gd name="connsiteX46" fmla="*/ 7825725 w 8108194"/>
              <a:gd name="connsiteY46" fmla="*/ 348391 h 6858002"/>
              <a:gd name="connsiteX47" fmla="*/ 7808129 w 8108194"/>
              <a:gd name="connsiteY47" fmla="*/ 245521 h 6858002"/>
              <a:gd name="connsiteX48" fmla="*/ 7791459 w 8108194"/>
              <a:gd name="connsiteY48" fmla="*/ 159110 h 6858002"/>
              <a:gd name="connsiteX49" fmla="*/ 7767610 w 8108194"/>
              <a:gd name="connsiteY49" fmla="*/ 40466 h 6858002"/>
              <a:gd name="connsiteX50" fmla="*/ 7759507 w 8108194"/>
              <a:gd name="connsiteY50" fmla="*/ 4 h 6858002"/>
              <a:gd name="connsiteX51" fmla="*/ 7768809 w 8108194"/>
              <a:gd name="connsiteY51" fmla="*/ 4 h 6858002"/>
              <a:gd name="connsiteX52" fmla="*/ 7768809 w 8108194"/>
              <a:gd name="connsiteY52" fmla="*/ 3 h 6858002"/>
              <a:gd name="connsiteX53" fmla="*/ 4629960 w 8108194"/>
              <a:gd name="connsiteY53" fmla="*/ 3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8108194" h="6858002">
                <a:moveTo>
                  <a:pt x="4629960" y="0"/>
                </a:moveTo>
                <a:lnTo>
                  <a:pt x="0" y="0"/>
                </a:lnTo>
                <a:lnTo>
                  <a:pt x="0" y="6858002"/>
                </a:lnTo>
                <a:lnTo>
                  <a:pt x="1406984" y="6858002"/>
                </a:lnTo>
                <a:lnTo>
                  <a:pt x="4629960" y="6858002"/>
                </a:lnTo>
                <a:lnTo>
                  <a:pt x="7761129" y="6858002"/>
                </a:lnTo>
                <a:lnTo>
                  <a:pt x="7795626" y="6702327"/>
                </a:lnTo>
                <a:lnTo>
                  <a:pt x="7828504" y="6547336"/>
                </a:lnTo>
                <a:lnTo>
                  <a:pt x="7860686" y="6391660"/>
                </a:lnTo>
                <a:lnTo>
                  <a:pt x="7888239" y="6235297"/>
                </a:lnTo>
                <a:lnTo>
                  <a:pt x="7916023" y="6079621"/>
                </a:lnTo>
                <a:lnTo>
                  <a:pt x="7941955" y="5923258"/>
                </a:lnTo>
                <a:lnTo>
                  <a:pt x="7964181" y="5768953"/>
                </a:lnTo>
                <a:lnTo>
                  <a:pt x="7985250" y="5612591"/>
                </a:lnTo>
                <a:lnTo>
                  <a:pt x="8004468" y="5456914"/>
                </a:lnTo>
                <a:lnTo>
                  <a:pt x="8021137" y="5303981"/>
                </a:lnTo>
                <a:lnTo>
                  <a:pt x="8037808" y="5148990"/>
                </a:lnTo>
                <a:lnTo>
                  <a:pt x="8051700" y="4996057"/>
                </a:lnTo>
                <a:lnTo>
                  <a:pt x="8062581" y="4843123"/>
                </a:lnTo>
                <a:lnTo>
                  <a:pt x="8073927" y="4690876"/>
                </a:lnTo>
                <a:lnTo>
                  <a:pt x="8083419" y="4540000"/>
                </a:lnTo>
                <a:lnTo>
                  <a:pt x="8090134" y="4390495"/>
                </a:lnTo>
                <a:lnTo>
                  <a:pt x="8095922" y="4240991"/>
                </a:lnTo>
                <a:lnTo>
                  <a:pt x="8101479" y="4092858"/>
                </a:lnTo>
                <a:lnTo>
                  <a:pt x="8104026" y="3946783"/>
                </a:lnTo>
                <a:lnTo>
                  <a:pt x="8106804" y="3800707"/>
                </a:lnTo>
                <a:lnTo>
                  <a:pt x="8108194" y="3656689"/>
                </a:lnTo>
                <a:lnTo>
                  <a:pt x="8106804" y="3514043"/>
                </a:lnTo>
                <a:lnTo>
                  <a:pt x="8106804" y="3372768"/>
                </a:lnTo>
                <a:lnTo>
                  <a:pt x="8104026" y="3232865"/>
                </a:lnTo>
                <a:lnTo>
                  <a:pt x="8099859" y="3095705"/>
                </a:lnTo>
                <a:lnTo>
                  <a:pt x="8095922" y="2959917"/>
                </a:lnTo>
                <a:lnTo>
                  <a:pt x="8091523" y="2826871"/>
                </a:lnTo>
                <a:lnTo>
                  <a:pt x="8084809" y="2694512"/>
                </a:lnTo>
                <a:lnTo>
                  <a:pt x="8077631" y="2564211"/>
                </a:lnTo>
                <a:lnTo>
                  <a:pt x="8071149" y="2436652"/>
                </a:lnTo>
                <a:lnTo>
                  <a:pt x="8052857" y="2187706"/>
                </a:lnTo>
                <a:lnTo>
                  <a:pt x="8033409" y="1949048"/>
                </a:lnTo>
                <a:lnTo>
                  <a:pt x="8013034" y="1719991"/>
                </a:lnTo>
                <a:lnTo>
                  <a:pt x="7990575" y="1503278"/>
                </a:lnTo>
                <a:lnTo>
                  <a:pt x="7967191" y="1296166"/>
                </a:lnTo>
                <a:lnTo>
                  <a:pt x="7941955" y="1104142"/>
                </a:lnTo>
                <a:lnTo>
                  <a:pt x="7917180" y="923777"/>
                </a:lnTo>
                <a:lnTo>
                  <a:pt x="7892407" y="757813"/>
                </a:lnTo>
                <a:lnTo>
                  <a:pt x="7869022" y="605566"/>
                </a:lnTo>
                <a:lnTo>
                  <a:pt x="7846795" y="470463"/>
                </a:lnTo>
                <a:lnTo>
                  <a:pt x="7825725" y="348391"/>
                </a:lnTo>
                <a:lnTo>
                  <a:pt x="7808129" y="245521"/>
                </a:lnTo>
                <a:lnTo>
                  <a:pt x="7791459" y="159110"/>
                </a:lnTo>
                <a:lnTo>
                  <a:pt x="7767610" y="40466"/>
                </a:lnTo>
                <a:lnTo>
                  <a:pt x="7759507" y="4"/>
                </a:lnTo>
                <a:lnTo>
                  <a:pt x="7768809" y="4"/>
                </a:lnTo>
                <a:lnTo>
                  <a:pt x="7768809" y="3"/>
                </a:lnTo>
                <a:lnTo>
                  <a:pt x="4629960" y="3"/>
                </a:lnTo>
                <a:close/>
              </a:path>
            </a:pathLst>
          </a:custGeom>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5" name="Content Placeholder 2">
            <a:extLst>
              <a:ext uri="{FF2B5EF4-FFF2-40B4-BE49-F238E27FC236}">
                <a16:creationId xmlns:a16="http://schemas.microsoft.com/office/drawing/2014/main" id="{B47BB7FC-D440-415F-93FA-7D1AC30398C6}"/>
              </a:ext>
            </a:extLst>
          </p:cNvPr>
          <p:cNvGraphicFramePr>
            <a:graphicFrameLocks noGrp="1"/>
          </p:cNvGraphicFramePr>
          <p:nvPr>
            <p:ph idx="1"/>
            <p:extLst>
              <p:ext uri="{D42A27DB-BD31-4B8C-83A1-F6EECF244321}">
                <p14:modId xmlns:p14="http://schemas.microsoft.com/office/powerpoint/2010/main" val="2739799056"/>
              </p:ext>
            </p:extLst>
          </p:nvPr>
        </p:nvGraphicFramePr>
        <p:xfrm>
          <a:off x="5282521" y="709683"/>
          <a:ext cx="6266011" cy="48995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descr="A picture containing outdoor, auto racing&#10;&#10;Description automatically generated">
            <a:extLst>
              <a:ext uri="{FF2B5EF4-FFF2-40B4-BE49-F238E27FC236}">
                <a16:creationId xmlns:a16="http://schemas.microsoft.com/office/drawing/2014/main" id="{7EAD63D4-B5F7-4F11-A981-FA3512FA8BE2}"/>
              </a:ext>
            </a:extLst>
          </p:cNvPr>
          <p:cNvPicPr>
            <a:picLocks noChangeAspect="1"/>
          </p:cNvPicPr>
          <p:nvPr/>
        </p:nvPicPr>
        <p:blipFill>
          <a:blip r:embed="rId8"/>
          <a:stretch>
            <a:fillRect/>
          </a:stretch>
        </p:blipFill>
        <p:spPr>
          <a:xfrm>
            <a:off x="527922" y="3159456"/>
            <a:ext cx="3027962" cy="2004014"/>
          </a:xfrm>
          <a:prstGeom prst="rect">
            <a:avLst/>
          </a:prstGeom>
        </p:spPr>
      </p:pic>
    </p:spTree>
    <p:extLst>
      <p:ext uri="{BB962C8B-B14F-4D97-AF65-F5344CB8AC3E}">
        <p14:creationId xmlns:p14="http://schemas.microsoft.com/office/powerpoint/2010/main" val="20145973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94596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13" name="Rectangle 112">
            <a:extLst>
              <a:ext uri="{FF2B5EF4-FFF2-40B4-BE49-F238E27FC236}">
                <a16:creationId xmlns:a16="http://schemas.microsoft.com/office/drawing/2014/main" id="{98CCEB25-E2E3-481F-A03A-19767D3E7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244" y="-1"/>
            <a:ext cx="3697844" cy="2217421"/>
          </a:xfrm>
        </p:spPr>
        <p:txBody>
          <a:bodyPr vert="horz" lIns="91440" tIns="45720" rIns="91440" bIns="45720" rtlCol="0" anchor="b">
            <a:normAutofit/>
          </a:bodyPr>
          <a:lstStyle/>
          <a:p>
            <a:r>
              <a:rPr lang="en-US" sz="6000" b="1" dirty="0"/>
              <a:t>Street Smarts:</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178051" y="4508585"/>
            <a:ext cx="3541529" cy="4058751"/>
          </a:xfrm>
        </p:spPr>
        <p:txBody>
          <a:bodyPr vert="horz" lIns="91440" tIns="45720" rIns="91440" bIns="45720" rtlCol="0" anchor="t">
            <a:normAutofit/>
          </a:bodyPr>
          <a:lstStyle/>
          <a:p>
            <a:pPr algn="l"/>
            <a:r>
              <a:rPr lang="en-US" sz="2000" b="1" dirty="0">
                <a:solidFill>
                  <a:schemeClr val="tx2"/>
                </a:solidFill>
              </a:rPr>
              <a:t>Group 2:</a:t>
            </a:r>
          </a:p>
          <a:p>
            <a:pPr algn="l"/>
            <a:r>
              <a:rPr lang="en-US" sz="2000" b="1" dirty="0">
                <a:solidFill>
                  <a:schemeClr val="tx2"/>
                </a:solidFill>
              </a:rPr>
              <a:t>Ashley Guidot</a:t>
            </a:r>
          </a:p>
          <a:p>
            <a:pPr algn="l"/>
            <a:r>
              <a:rPr lang="en-US" sz="2000" b="1" dirty="0">
                <a:solidFill>
                  <a:schemeClr val="tx2"/>
                </a:solidFill>
              </a:rPr>
              <a:t>Vishwanath Subramanian</a:t>
            </a:r>
          </a:p>
          <a:p>
            <a:pPr algn="l"/>
            <a:r>
              <a:rPr lang="en-US" sz="2000" b="1" dirty="0">
                <a:solidFill>
                  <a:schemeClr val="tx2"/>
                </a:solidFill>
              </a:rPr>
              <a:t>Forrest </a:t>
            </a:r>
            <a:r>
              <a:rPr lang="en-US" sz="2000" b="1" dirty="0" err="1">
                <a:solidFill>
                  <a:schemeClr val="tx2"/>
                </a:solidFill>
              </a:rPr>
              <a:t>Surles</a:t>
            </a:r>
            <a:endParaRPr lang="en-US" sz="2000" b="1" dirty="0">
              <a:solidFill>
                <a:schemeClr val="tx2"/>
              </a:solidFill>
            </a:endParaRPr>
          </a:p>
          <a:p>
            <a:pPr algn="l"/>
            <a:endParaRPr lang="en-US" sz="1600" dirty="0">
              <a:solidFill>
                <a:schemeClr val="tx2"/>
              </a:solidFill>
            </a:endParaRPr>
          </a:p>
          <a:p>
            <a:pPr algn="l"/>
            <a:endParaRPr lang="en-US" sz="1600" dirty="0">
              <a:solidFill>
                <a:schemeClr val="tx2"/>
              </a:solidFill>
            </a:endParaRPr>
          </a:p>
        </p:txBody>
      </p:sp>
      <p:pic>
        <p:nvPicPr>
          <p:cNvPr id="115" name="Picture 114">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964" r="2807" b="1446"/>
          <a:stretch/>
        </p:blipFill>
        <p:spPr>
          <a:xfrm>
            <a:off x="4552950" y="1"/>
            <a:ext cx="7639050" cy="6858000"/>
          </a:xfrm>
          <a:prstGeom prst="rect">
            <a:avLst/>
          </a:prstGeom>
        </p:spPr>
      </p:pic>
      <p:pic>
        <p:nvPicPr>
          <p:cNvPr id="7" name="Picture 6" descr="A picture containing text, outdoor, person, car&#10;&#10;Description automatically generated">
            <a:extLst>
              <a:ext uri="{FF2B5EF4-FFF2-40B4-BE49-F238E27FC236}">
                <a16:creationId xmlns:a16="http://schemas.microsoft.com/office/drawing/2014/main" id="{A3233F0A-9CC9-4779-90EA-A7823E542B3E}"/>
              </a:ext>
            </a:extLst>
          </p:cNvPr>
          <p:cNvPicPr>
            <a:picLocks noChangeAspect="1"/>
          </p:cNvPicPr>
          <p:nvPr/>
        </p:nvPicPr>
        <p:blipFill rotWithShape="1">
          <a:blip r:embed="rId5"/>
          <a:srcRect l="24482" r="17815"/>
          <a:stretch/>
        </p:blipFill>
        <p:spPr>
          <a:xfrm>
            <a:off x="3697845" y="-1"/>
            <a:ext cx="8486910" cy="6857990"/>
          </a:xfrm>
          <a:prstGeom prst="rect">
            <a:avLst/>
          </a:prstGeom>
        </p:spPr>
      </p:pic>
      <p:sp>
        <p:nvSpPr>
          <p:cNvPr id="14" name="Title 1">
            <a:extLst>
              <a:ext uri="{FF2B5EF4-FFF2-40B4-BE49-F238E27FC236}">
                <a16:creationId xmlns:a16="http://schemas.microsoft.com/office/drawing/2014/main" id="{34A4FF8F-E410-41EC-85FA-F914C949640C}"/>
              </a:ext>
            </a:extLst>
          </p:cNvPr>
          <p:cNvSpPr txBox="1">
            <a:spLocks/>
          </p:cNvSpPr>
          <p:nvPr/>
        </p:nvSpPr>
        <p:spPr>
          <a:xfrm>
            <a:off x="-14489" y="2110180"/>
            <a:ext cx="3651521" cy="835215"/>
          </a:xfrm>
          <a:prstGeom prst="rect">
            <a:avLst/>
          </a:prstGeom>
          <a:effectLst>
            <a:outerShdw blurRad="25400" dir="17880000">
              <a:srgbClr val="000000">
                <a:alpha val="46000"/>
              </a:srgbClr>
            </a:outerShdw>
          </a:effectLst>
        </p:spPr>
        <p:txBody>
          <a:bodyPr vert="horz" lIns="91440" tIns="45720" rIns="91440" bIns="45720" rtlCol="0" anchor="b">
            <a:normAutofit/>
          </a:bodyPr>
          <a:lstStyle>
            <a:lvl1pPr algn="ctr" defTabSz="457200" rtl="0" eaLnBrk="1" latinLnBrk="0" hangingPunct="1">
              <a:lnSpc>
                <a:spcPct val="90000"/>
              </a:lnSpc>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i="1" dirty="0"/>
              <a:t>Outsmarting the </a:t>
            </a:r>
          </a:p>
          <a:p>
            <a:r>
              <a:rPr lang="en-US" sz="2400" b="1" i="1" dirty="0"/>
              <a:t>Used Car Salesguy</a:t>
            </a:r>
          </a:p>
        </p:txBody>
      </p:sp>
    </p:spTree>
    <p:extLst>
      <p:ext uri="{BB962C8B-B14F-4D97-AF65-F5344CB8AC3E}">
        <p14:creationId xmlns:p14="http://schemas.microsoft.com/office/powerpoint/2010/main" val="15831201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A7F5D76-1FEC-470A-B476-70574A89C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0502F2-2CE7-4A50-AC32-993CA5491885}"/>
              </a:ext>
            </a:extLst>
          </p:cNvPr>
          <p:cNvSpPr>
            <a:spLocks noGrp="1"/>
          </p:cNvSpPr>
          <p:nvPr>
            <p:ph type="title"/>
          </p:nvPr>
        </p:nvSpPr>
        <p:spPr>
          <a:xfrm>
            <a:off x="913795" y="609600"/>
            <a:ext cx="10353762" cy="1257300"/>
          </a:xfrm>
        </p:spPr>
        <p:txBody>
          <a:bodyPr>
            <a:normAutofit/>
          </a:bodyPr>
          <a:lstStyle/>
          <a:p>
            <a:r>
              <a:rPr lang="en-US" b="1" dirty="0"/>
              <a:t>Overview</a:t>
            </a:r>
          </a:p>
        </p:txBody>
      </p:sp>
      <p:sp>
        <p:nvSpPr>
          <p:cNvPr id="3" name="Content Placeholder 2">
            <a:extLst>
              <a:ext uri="{FF2B5EF4-FFF2-40B4-BE49-F238E27FC236}">
                <a16:creationId xmlns:a16="http://schemas.microsoft.com/office/drawing/2014/main" id="{C5C7DD14-A0AE-45A7-99A8-66F83A01EF9E}"/>
              </a:ext>
            </a:extLst>
          </p:cNvPr>
          <p:cNvSpPr>
            <a:spLocks noGrp="1"/>
          </p:cNvSpPr>
          <p:nvPr>
            <p:ph idx="1"/>
          </p:nvPr>
        </p:nvSpPr>
        <p:spPr>
          <a:xfrm>
            <a:off x="5450778" y="1781295"/>
            <a:ext cx="6440693" cy="4569995"/>
          </a:xfrm>
        </p:spPr>
        <p:txBody>
          <a:bodyPr anchor="ctr">
            <a:normAutofit/>
          </a:bodyPr>
          <a:lstStyle/>
          <a:p>
            <a:pPr>
              <a:lnSpc>
                <a:spcPct val="90000"/>
              </a:lnSpc>
            </a:pPr>
            <a:r>
              <a:rPr lang="en-US" sz="2000" dirty="0"/>
              <a:t>Used car market price rise of 45% in last 12 months</a:t>
            </a:r>
          </a:p>
          <a:p>
            <a:pPr lvl="1">
              <a:lnSpc>
                <a:spcPct val="90000"/>
              </a:lnSpc>
            </a:pPr>
            <a:r>
              <a:rPr lang="en-US" sz="1800" dirty="0"/>
              <a:t>Lack of new electronic components </a:t>
            </a:r>
          </a:p>
          <a:p>
            <a:pPr lvl="1">
              <a:lnSpc>
                <a:spcPct val="90000"/>
              </a:lnSpc>
            </a:pPr>
            <a:r>
              <a:rPr lang="en-US" sz="1800" dirty="0"/>
              <a:t>Inflation impact</a:t>
            </a:r>
          </a:p>
          <a:p>
            <a:pPr>
              <a:lnSpc>
                <a:spcPct val="90000"/>
              </a:lnSpc>
            </a:pPr>
            <a:r>
              <a:rPr lang="en-US" sz="2000" dirty="0"/>
              <a:t>Advances in online car purchasing through fintech allow for</a:t>
            </a:r>
          </a:p>
          <a:p>
            <a:pPr lvl="1">
              <a:lnSpc>
                <a:spcPct val="90000"/>
              </a:lnSpc>
            </a:pPr>
            <a:r>
              <a:rPr lang="en-US" sz="1800" dirty="0"/>
              <a:t>Lower cost</a:t>
            </a:r>
          </a:p>
          <a:p>
            <a:pPr lvl="1">
              <a:lnSpc>
                <a:spcPct val="90000"/>
              </a:lnSpc>
            </a:pPr>
            <a:r>
              <a:rPr lang="en-US" sz="1800" dirty="0"/>
              <a:t>Increased user power</a:t>
            </a:r>
          </a:p>
          <a:p>
            <a:pPr>
              <a:lnSpc>
                <a:spcPct val="90000"/>
              </a:lnSpc>
            </a:pPr>
            <a:r>
              <a:rPr lang="en-US" sz="2000" dirty="0"/>
              <a:t>Project focus on vehicle selection </a:t>
            </a:r>
          </a:p>
          <a:p>
            <a:pPr lvl="1">
              <a:lnSpc>
                <a:spcPct val="90000"/>
              </a:lnSpc>
            </a:pPr>
            <a:r>
              <a:rPr lang="en-US" sz="1800" dirty="0"/>
              <a:t>Type</a:t>
            </a:r>
          </a:p>
          <a:p>
            <a:pPr lvl="1">
              <a:lnSpc>
                <a:spcPct val="90000"/>
              </a:lnSpc>
            </a:pPr>
            <a:r>
              <a:rPr lang="en-US" sz="1800" dirty="0"/>
              <a:t>Condition</a:t>
            </a:r>
          </a:p>
          <a:p>
            <a:pPr lvl="1">
              <a:lnSpc>
                <a:spcPct val="90000"/>
              </a:lnSpc>
            </a:pPr>
            <a:r>
              <a:rPr lang="en-US" sz="1800" dirty="0"/>
              <a:t>Odometer </a:t>
            </a:r>
          </a:p>
          <a:p>
            <a:pPr lvl="1">
              <a:lnSpc>
                <a:spcPct val="90000"/>
              </a:lnSpc>
            </a:pPr>
            <a:r>
              <a:rPr lang="en-US" sz="1800" dirty="0"/>
              <a:t>Location</a:t>
            </a:r>
            <a:endParaRPr lang="en-US" sz="1050" dirty="0"/>
          </a:p>
        </p:txBody>
      </p:sp>
      <p:pic>
        <p:nvPicPr>
          <p:cNvPr id="6" name="Picture 5" descr="Chart, line chart&#10;&#10;Description automatically generated">
            <a:extLst>
              <a:ext uri="{FF2B5EF4-FFF2-40B4-BE49-F238E27FC236}">
                <a16:creationId xmlns:a16="http://schemas.microsoft.com/office/drawing/2014/main" id="{12C4C059-9461-4ACC-A077-2FA5A6200396}"/>
              </a:ext>
            </a:extLst>
          </p:cNvPr>
          <p:cNvPicPr>
            <a:picLocks noChangeAspect="1"/>
          </p:cNvPicPr>
          <p:nvPr/>
        </p:nvPicPr>
        <p:blipFill>
          <a:blip r:embed="rId4"/>
          <a:stretch>
            <a:fillRect/>
          </a:stretch>
        </p:blipFill>
        <p:spPr>
          <a:xfrm>
            <a:off x="474948" y="1779083"/>
            <a:ext cx="4756324" cy="4660024"/>
          </a:xfrm>
          <a:prstGeom prst="rect">
            <a:avLst/>
          </a:prstGeom>
        </p:spPr>
      </p:pic>
    </p:spTree>
    <p:extLst>
      <p:ext uri="{BB962C8B-B14F-4D97-AF65-F5344CB8AC3E}">
        <p14:creationId xmlns:p14="http://schemas.microsoft.com/office/powerpoint/2010/main" val="27671765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ED944-D496-46C4-9EA1-ABB6BF34D464}"/>
              </a:ext>
            </a:extLst>
          </p:cNvPr>
          <p:cNvSpPr>
            <a:spLocks noGrp="1"/>
          </p:cNvSpPr>
          <p:nvPr>
            <p:ph type="title"/>
          </p:nvPr>
        </p:nvSpPr>
        <p:spPr/>
        <p:txBody>
          <a:bodyPr>
            <a:normAutofit/>
          </a:bodyPr>
          <a:lstStyle/>
          <a:p>
            <a:r>
              <a:rPr lang="en-US" b="1" dirty="0"/>
              <a:t>Business Case</a:t>
            </a:r>
          </a:p>
        </p:txBody>
      </p:sp>
      <p:sp>
        <p:nvSpPr>
          <p:cNvPr id="3" name="Content Placeholder 2">
            <a:extLst>
              <a:ext uri="{FF2B5EF4-FFF2-40B4-BE49-F238E27FC236}">
                <a16:creationId xmlns:a16="http://schemas.microsoft.com/office/drawing/2014/main" id="{A78F26FC-0B80-4649-8D3E-93B958E78BF4}"/>
              </a:ext>
            </a:extLst>
          </p:cNvPr>
          <p:cNvSpPr>
            <a:spLocks noGrp="1"/>
          </p:cNvSpPr>
          <p:nvPr>
            <p:ph idx="1"/>
          </p:nvPr>
        </p:nvSpPr>
        <p:spPr>
          <a:xfrm>
            <a:off x="913795" y="2076450"/>
            <a:ext cx="10353762" cy="4301490"/>
          </a:xfrm>
        </p:spPr>
        <p:txBody>
          <a:bodyPr>
            <a:normAutofit/>
          </a:bodyPr>
          <a:lstStyle/>
          <a:p>
            <a:r>
              <a:rPr lang="en-US" dirty="0"/>
              <a:t>Establish a best deal service</a:t>
            </a:r>
          </a:p>
          <a:p>
            <a:pPr lvl="1"/>
            <a:r>
              <a:rPr lang="en-US" dirty="0"/>
              <a:t>Support car evaluations</a:t>
            </a:r>
          </a:p>
          <a:p>
            <a:pPr lvl="3"/>
            <a:r>
              <a:rPr lang="en-US" dirty="0"/>
              <a:t>Applies all parameters to purchasing</a:t>
            </a:r>
          </a:p>
          <a:p>
            <a:pPr lvl="1"/>
            <a:r>
              <a:rPr lang="en-US" dirty="0"/>
              <a:t>Regional hotspots and best overall sellers</a:t>
            </a:r>
          </a:p>
          <a:p>
            <a:r>
              <a:rPr lang="en-US" dirty="0"/>
              <a:t>Opportunities</a:t>
            </a:r>
          </a:p>
          <a:p>
            <a:pPr lvl="1"/>
            <a:r>
              <a:rPr lang="en-US" dirty="0"/>
              <a:t>Sell to help facilitate existing markets</a:t>
            </a:r>
          </a:p>
          <a:p>
            <a:pPr lvl="1"/>
            <a:r>
              <a:rPr lang="en-US" dirty="0"/>
              <a:t>Claim market dominance</a:t>
            </a:r>
          </a:p>
          <a:p>
            <a:pPr lvl="1"/>
            <a:r>
              <a:rPr lang="en-US" dirty="0"/>
              <a:t>Advertisements </a:t>
            </a:r>
          </a:p>
          <a:p>
            <a:r>
              <a:rPr lang="en-US" dirty="0"/>
              <a:t>Growth Plan</a:t>
            </a:r>
          </a:p>
        </p:txBody>
      </p:sp>
      <p:pic>
        <p:nvPicPr>
          <p:cNvPr id="4" name="Picture 3" descr="A picture containing calendar&#10;&#10;Description automatically generated">
            <a:extLst>
              <a:ext uri="{FF2B5EF4-FFF2-40B4-BE49-F238E27FC236}">
                <a16:creationId xmlns:a16="http://schemas.microsoft.com/office/drawing/2014/main" id="{D180B8D3-8460-4279-B835-A0E013B71C87}"/>
              </a:ext>
            </a:extLst>
          </p:cNvPr>
          <p:cNvPicPr>
            <a:picLocks noChangeAspect="1"/>
          </p:cNvPicPr>
          <p:nvPr/>
        </p:nvPicPr>
        <p:blipFill>
          <a:blip r:embed="rId3"/>
          <a:stretch>
            <a:fillRect/>
          </a:stretch>
        </p:blipFill>
        <p:spPr>
          <a:xfrm>
            <a:off x="7152077" y="1859017"/>
            <a:ext cx="4389383" cy="4389383"/>
          </a:xfrm>
          <a:prstGeom prst="rect">
            <a:avLst/>
          </a:prstGeom>
        </p:spPr>
      </p:pic>
    </p:spTree>
    <p:extLst>
      <p:ext uri="{BB962C8B-B14F-4D97-AF65-F5344CB8AC3E}">
        <p14:creationId xmlns:p14="http://schemas.microsoft.com/office/powerpoint/2010/main" val="27594348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600"/>
            <a:ext cx="10353762" cy="1257300"/>
          </a:xfrm>
        </p:spPr>
        <p:txBody>
          <a:bodyPr>
            <a:normAutofit/>
          </a:bodyPr>
          <a:lstStyle/>
          <a:p>
            <a:r>
              <a:rPr lang="en-US" b="1" dirty="0"/>
              <a:t>Outline</a:t>
            </a:r>
          </a:p>
        </p:txBody>
      </p:sp>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77584267"/>
              </p:ext>
            </p:extLst>
          </p:nvPr>
        </p:nvGraphicFramePr>
        <p:xfrm>
          <a:off x="914400" y="2076450"/>
          <a:ext cx="10353675" cy="37147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2650774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A7F5D76-1FEC-470A-B476-70574A89C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ADC94D-1CF0-4787-B202-7637B5B466FD}"/>
              </a:ext>
            </a:extLst>
          </p:cNvPr>
          <p:cNvSpPr>
            <a:spLocks noGrp="1"/>
          </p:cNvSpPr>
          <p:nvPr>
            <p:ph type="title"/>
          </p:nvPr>
        </p:nvSpPr>
        <p:spPr>
          <a:xfrm>
            <a:off x="913795" y="609600"/>
            <a:ext cx="10353762" cy="1257300"/>
          </a:xfrm>
        </p:spPr>
        <p:txBody>
          <a:bodyPr>
            <a:normAutofit/>
          </a:bodyPr>
          <a:lstStyle/>
          <a:p>
            <a:r>
              <a:rPr lang="en-US" b="1" dirty="0"/>
              <a:t>Group Approach</a:t>
            </a:r>
          </a:p>
        </p:txBody>
      </p:sp>
      <p:sp>
        <p:nvSpPr>
          <p:cNvPr id="3" name="Content Placeholder 2">
            <a:extLst>
              <a:ext uri="{FF2B5EF4-FFF2-40B4-BE49-F238E27FC236}">
                <a16:creationId xmlns:a16="http://schemas.microsoft.com/office/drawing/2014/main" id="{A2AB81BE-02F9-4D7F-BB78-AF073CEC752E}"/>
              </a:ext>
            </a:extLst>
          </p:cNvPr>
          <p:cNvSpPr>
            <a:spLocks noGrp="1"/>
          </p:cNvSpPr>
          <p:nvPr>
            <p:ph idx="1"/>
          </p:nvPr>
        </p:nvSpPr>
        <p:spPr>
          <a:xfrm>
            <a:off x="913795" y="2132822"/>
            <a:ext cx="5546272" cy="3658378"/>
          </a:xfrm>
        </p:spPr>
        <p:txBody>
          <a:bodyPr anchor="ctr">
            <a:normAutofit/>
          </a:bodyPr>
          <a:lstStyle/>
          <a:p>
            <a:r>
              <a:rPr lang="en-US" dirty="0"/>
              <a:t>Breakdown</a:t>
            </a:r>
          </a:p>
          <a:p>
            <a:pPr lvl="1"/>
            <a:r>
              <a:rPr lang="en-US" dirty="0"/>
              <a:t>Forrest – Data extraction and cleanup</a:t>
            </a:r>
          </a:p>
          <a:p>
            <a:pPr lvl="1"/>
            <a:r>
              <a:rPr lang="en-US" dirty="0"/>
              <a:t>Vishwanath – cleanup, project management, and analysis</a:t>
            </a:r>
          </a:p>
          <a:p>
            <a:pPr lvl="1"/>
            <a:r>
              <a:rPr lang="en-US" dirty="0"/>
              <a:t>Ashley – visualization, analysis, and presentation</a:t>
            </a:r>
          </a:p>
        </p:txBody>
      </p:sp>
      <p:pic>
        <p:nvPicPr>
          <p:cNvPr id="5" name="Picture 4">
            <a:extLst>
              <a:ext uri="{FF2B5EF4-FFF2-40B4-BE49-F238E27FC236}">
                <a16:creationId xmlns:a16="http://schemas.microsoft.com/office/drawing/2014/main" id="{171EBAB8-F77A-4B37-AF53-33AA83240B0E}"/>
              </a:ext>
            </a:extLst>
          </p:cNvPr>
          <p:cNvPicPr>
            <a:picLocks noChangeAspect="1"/>
          </p:cNvPicPr>
          <p:nvPr/>
        </p:nvPicPr>
        <p:blipFill>
          <a:blip r:embed="rId4"/>
          <a:stretch>
            <a:fillRect/>
          </a:stretch>
        </p:blipFill>
        <p:spPr>
          <a:xfrm>
            <a:off x="6617369" y="2286462"/>
            <a:ext cx="5026646" cy="3351097"/>
          </a:xfrm>
          <a:prstGeom prst="rect">
            <a:avLst/>
          </a:prstGeom>
        </p:spPr>
      </p:pic>
    </p:spTree>
    <p:extLst>
      <p:ext uri="{BB962C8B-B14F-4D97-AF65-F5344CB8AC3E}">
        <p14:creationId xmlns:p14="http://schemas.microsoft.com/office/powerpoint/2010/main" val="4478821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A301E-907F-4250-8894-8FC1C34F609F}"/>
              </a:ext>
            </a:extLst>
          </p:cNvPr>
          <p:cNvSpPr>
            <a:spLocks noGrp="1"/>
          </p:cNvSpPr>
          <p:nvPr>
            <p:ph type="title"/>
          </p:nvPr>
        </p:nvSpPr>
        <p:spPr/>
        <p:txBody>
          <a:bodyPr/>
          <a:lstStyle/>
          <a:p>
            <a:r>
              <a:rPr lang="en-US" b="1" dirty="0"/>
              <a:t>Data Extraction</a:t>
            </a:r>
          </a:p>
        </p:txBody>
      </p:sp>
      <p:sp>
        <p:nvSpPr>
          <p:cNvPr id="3" name="Content Placeholder 2">
            <a:extLst>
              <a:ext uri="{FF2B5EF4-FFF2-40B4-BE49-F238E27FC236}">
                <a16:creationId xmlns:a16="http://schemas.microsoft.com/office/drawing/2014/main" id="{B18F7B31-5244-4E97-8C03-E766DB1F02F6}"/>
              </a:ext>
            </a:extLst>
          </p:cNvPr>
          <p:cNvSpPr>
            <a:spLocks noGrp="1"/>
          </p:cNvSpPr>
          <p:nvPr>
            <p:ph idx="1"/>
          </p:nvPr>
        </p:nvSpPr>
        <p:spPr>
          <a:xfrm>
            <a:off x="648389" y="2128167"/>
            <a:ext cx="5275893" cy="4499781"/>
          </a:xfrm>
          <a:ln>
            <a:solidFill>
              <a:srgbClr val="FF0000"/>
            </a:solidFill>
          </a:ln>
        </p:spPr>
        <p:txBody>
          <a:bodyPr>
            <a:normAutofit/>
          </a:bodyPr>
          <a:lstStyle/>
          <a:p>
            <a:pPr marL="36900" indent="0" algn="ctr">
              <a:buNone/>
            </a:pPr>
            <a:r>
              <a:rPr lang="en-US" sz="3200" dirty="0"/>
              <a:t>Original</a:t>
            </a:r>
            <a:endParaRPr lang="en-US" dirty="0"/>
          </a:p>
          <a:p>
            <a:r>
              <a:rPr lang="en-US" dirty="0"/>
              <a:t>Craigslist North American used vehicles sales</a:t>
            </a:r>
          </a:p>
          <a:p>
            <a:pPr lvl="1"/>
            <a:r>
              <a:rPr lang="en-US" dirty="0"/>
              <a:t>Largest collection of online used car sales</a:t>
            </a:r>
          </a:p>
          <a:p>
            <a:r>
              <a:rPr lang="en-US" dirty="0"/>
              <a:t>Scraped/updated every few months</a:t>
            </a:r>
          </a:p>
          <a:p>
            <a:r>
              <a:rPr lang="en-US" dirty="0"/>
              <a:t>Combined</a:t>
            </a:r>
          </a:p>
          <a:p>
            <a:pPr lvl="1"/>
            <a:r>
              <a:rPr lang="en-US" dirty="0"/>
              <a:t>2.5 million rows</a:t>
            </a:r>
          </a:p>
          <a:p>
            <a:pPr lvl="1"/>
            <a:r>
              <a:rPr lang="en-US" dirty="0"/>
              <a:t>26 columns</a:t>
            </a:r>
          </a:p>
        </p:txBody>
      </p:sp>
      <p:sp>
        <p:nvSpPr>
          <p:cNvPr id="4" name="Content Placeholder 2">
            <a:extLst>
              <a:ext uri="{FF2B5EF4-FFF2-40B4-BE49-F238E27FC236}">
                <a16:creationId xmlns:a16="http://schemas.microsoft.com/office/drawing/2014/main" id="{962B540C-EB54-4FAD-BF47-2AE0C4AF9963}"/>
              </a:ext>
            </a:extLst>
          </p:cNvPr>
          <p:cNvSpPr txBox="1">
            <a:spLocks/>
          </p:cNvSpPr>
          <p:nvPr/>
        </p:nvSpPr>
        <p:spPr>
          <a:xfrm>
            <a:off x="6257070" y="2133030"/>
            <a:ext cx="5275893" cy="4499781"/>
          </a:xfrm>
          <a:prstGeom prst="rect">
            <a:avLst/>
          </a:prstGeom>
          <a:ln>
            <a:solidFill>
              <a:srgbClr val="00B050"/>
            </a:solidFill>
          </a:ln>
          <a:effectLst>
            <a:outerShdw blurRad="25400" dir="17880000">
              <a:srgbClr val="000000">
                <a:alpha val="46000"/>
              </a:srgbClr>
            </a:outerShdw>
          </a:effectLst>
        </p:spPr>
        <p:txBody>
          <a:bodyPr vert="horz" lIns="91440" tIns="45720" rIns="91440" bIns="45720" rtlCol="0" anchor="t">
            <a:normAutofit/>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36900" indent="0" algn="ctr">
              <a:buNone/>
            </a:pPr>
            <a:r>
              <a:rPr lang="en-US" sz="3200" dirty="0"/>
              <a:t>Cleaned Data</a:t>
            </a:r>
          </a:p>
          <a:p>
            <a:r>
              <a:rPr lang="en-US" dirty="0"/>
              <a:t>5 versions cleaned and combined</a:t>
            </a:r>
          </a:p>
          <a:p>
            <a:pPr lvl="1"/>
            <a:r>
              <a:rPr lang="en-US" dirty="0"/>
              <a:t>From 2018 - 2021</a:t>
            </a:r>
          </a:p>
          <a:p>
            <a:pPr lvl="1"/>
            <a:r>
              <a:rPr lang="en-US" dirty="0"/>
              <a:t>80778 rows</a:t>
            </a:r>
          </a:p>
          <a:p>
            <a:pPr lvl="1"/>
            <a:r>
              <a:rPr lang="en-US" dirty="0"/>
              <a:t>18 columns</a:t>
            </a:r>
          </a:p>
          <a:p>
            <a:r>
              <a:rPr lang="en-US" dirty="0"/>
              <a:t>Set index to UID</a:t>
            </a:r>
          </a:p>
          <a:p>
            <a:r>
              <a:rPr lang="en-US" dirty="0"/>
              <a:t>Restricted to continental US</a:t>
            </a:r>
          </a:p>
          <a:p>
            <a:r>
              <a:rPr lang="en-US" dirty="0" err="1"/>
              <a:t>NaN</a:t>
            </a:r>
            <a:r>
              <a:rPr lang="en-US" dirty="0"/>
              <a:t> taken out</a:t>
            </a:r>
          </a:p>
          <a:p>
            <a:endParaRPr lang="en-US" dirty="0"/>
          </a:p>
        </p:txBody>
      </p:sp>
    </p:spTree>
    <p:extLst>
      <p:ext uri="{BB962C8B-B14F-4D97-AF65-F5344CB8AC3E}">
        <p14:creationId xmlns:p14="http://schemas.microsoft.com/office/powerpoint/2010/main" val="16882407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B5562-345F-428F-99F2-121A5BFC42A2}"/>
              </a:ext>
            </a:extLst>
          </p:cNvPr>
          <p:cNvSpPr>
            <a:spLocks noGrp="1"/>
          </p:cNvSpPr>
          <p:nvPr>
            <p:ph type="title"/>
          </p:nvPr>
        </p:nvSpPr>
        <p:spPr>
          <a:xfrm>
            <a:off x="913795" y="609600"/>
            <a:ext cx="10353762" cy="1257300"/>
          </a:xfrm>
        </p:spPr>
        <p:txBody>
          <a:bodyPr>
            <a:normAutofit/>
          </a:bodyPr>
          <a:lstStyle/>
          <a:p>
            <a:r>
              <a:rPr lang="en-US" dirty="0"/>
              <a:t>Key User Stories</a:t>
            </a:r>
          </a:p>
        </p:txBody>
      </p:sp>
      <p:graphicFrame>
        <p:nvGraphicFramePr>
          <p:cNvPr id="11" name="Content Placeholder 2">
            <a:extLst>
              <a:ext uri="{FF2B5EF4-FFF2-40B4-BE49-F238E27FC236}">
                <a16:creationId xmlns:a16="http://schemas.microsoft.com/office/drawing/2014/main" id="{91FC449A-9BBD-4069-8943-7549CEF550C7}"/>
              </a:ext>
            </a:extLst>
          </p:cNvPr>
          <p:cNvGraphicFramePr>
            <a:graphicFrameLocks noGrp="1"/>
          </p:cNvGraphicFramePr>
          <p:nvPr>
            <p:ph idx="1"/>
            <p:extLst>
              <p:ext uri="{D42A27DB-BD31-4B8C-83A1-F6EECF244321}">
                <p14:modId xmlns:p14="http://schemas.microsoft.com/office/powerpoint/2010/main" val="2047616231"/>
              </p:ext>
            </p:extLst>
          </p:nvPr>
        </p:nvGraphicFramePr>
        <p:xfrm>
          <a:off x="914400" y="2076450"/>
          <a:ext cx="10353675" cy="37147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262363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831FC-1200-48F6-AB76-B346B9F6A792}"/>
              </a:ext>
            </a:extLst>
          </p:cNvPr>
          <p:cNvSpPr>
            <a:spLocks noGrp="1"/>
          </p:cNvSpPr>
          <p:nvPr>
            <p:ph type="title"/>
          </p:nvPr>
        </p:nvSpPr>
        <p:spPr/>
        <p:txBody>
          <a:bodyPr/>
          <a:lstStyle/>
          <a:p>
            <a:r>
              <a:rPr lang="en-US" dirty="0"/>
              <a:t>Analysis</a:t>
            </a:r>
          </a:p>
        </p:txBody>
      </p:sp>
      <p:sp>
        <p:nvSpPr>
          <p:cNvPr id="3" name="Content Placeholder 2">
            <a:extLst>
              <a:ext uri="{FF2B5EF4-FFF2-40B4-BE49-F238E27FC236}">
                <a16:creationId xmlns:a16="http://schemas.microsoft.com/office/drawing/2014/main" id="{A7C040B7-252A-4D27-B8B3-E5DE1562717D}"/>
              </a:ext>
            </a:extLst>
          </p:cNvPr>
          <p:cNvSpPr>
            <a:spLocks noGrp="1"/>
          </p:cNvSpPr>
          <p:nvPr>
            <p:ph idx="1"/>
          </p:nvPr>
        </p:nvSpPr>
        <p:spPr>
          <a:xfrm>
            <a:off x="913795" y="2238303"/>
            <a:ext cx="4236274" cy="3584027"/>
          </a:xfrm>
          <a:solidFill>
            <a:schemeClr val="accent3">
              <a:lumMod val="40000"/>
              <a:lumOff val="60000"/>
            </a:schemeClr>
          </a:solidFill>
        </p:spPr>
        <p:txBody>
          <a:bodyPr>
            <a:normAutofit/>
          </a:bodyPr>
          <a:lstStyle/>
          <a:p>
            <a:pPr marL="36900" indent="0" algn="ctr">
              <a:buNone/>
            </a:pPr>
            <a:r>
              <a:rPr lang="en-US" sz="3200" b="1" dirty="0">
                <a:solidFill>
                  <a:schemeClr val="bg1"/>
                </a:solidFill>
              </a:rPr>
              <a:t>Case 1</a:t>
            </a:r>
          </a:p>
          <a:p>
            <a:pPr>
              <a:buClrTx/>
            </a:pPr>
            <a:r>
              <a:rPr lang="en-US" dirty="0">
                <a:solidFill>
                  <a:schemeClr val="bg1"/>
                </a:solidFill>
              </a:rPr>
              <a:t>Region: any 2 regions</a:t>
            </a:r>
          </a:p>
          <a:p>
            <a:pPr>
              <a:buClrTx/>
            </a:pPr>
            <a:r>
              <a:rPr lang="en-US" dirty="0">
                <a:solidFill>
                  <a:schemeClr val="bg1"/>
                </a:solidFill>
              </a:rPr>
              <a:t>Odometer: in a certain range</a:t>
            </a:r>
          </a:p>
          <a:p>
            <a:pPr>
              <a:buClrTx/>
            </a:pPr>
            <a:r>
              <a:rPr lang="en-US" dirty="0">
                <a:solidFill>
                  <a:schemeClr val="bg1"/>
                </a:solidFill>
              </a:rPr>
              <a:t>Condition: specific condition</a:t>
            </a:r>
          </a:p>
          <a:p>
            <a:pPr>
              <a:buClrTx/>
            </a:pPr>
            <a:r>
              <a:rPr lang="en-US" dirty="0">
                <a:solidFill>
                  <a:schemeClr val="bg1"/>
                </a:solidFill>
              </a:rPr>
              <a:t>Type: specific vehicle type </a:t>
            </a:r>
          </a:p>
        </p:txBody>
      </p:sp>
      <p:pic>
        <p:nvPicPr>
          <p:cNvPr id="4" name="Picture 3">
            <a:extLst>
              <a:ext uri="{FF2B5EF4-FFF2-40B4-BE49-F238E27FC236}">
                <a16:creationId xmlns:a16="http://schemas.microsoft.com/office/drawing/2014/main" id="{D4FE7041-6FE0-4083-85C9-C57C2E27578F}"/>
              </a:ext>
            </a:extLst>
          </p:cNvPr>
          <p:cNvPicPr>
            <a:picLocks noChangeAspect="1"/>
          </p:cNvPicPr>
          <p:nvPr/>
        </p:nvPicPr>
        <p:blipFill>
          <a:blip r:embed="rId3"/>
          <a:stretch>
            <a:fillRect/>
          </a:stretch>
        </p:blipFill>
        <p:spPr>
          <a:xfrm>
            <a:off x="6446816" y="2606566"/>
            <a:ext cx="4237087" cy="3712786"/>
          </a:xfrm>
          <a:prstGeom prst="rect">
            <a:avLst/>
          </a:prstGeom>
        </p:spPr>
      </p:pic>
      <p:sp>
        <p:nvSpPr>
          <p:cNvPr id="5" name="Content Placeholder 2">
            <a:extLst>
              <a:ext uri="{FF2B5EF4-FFF2-40B4-BE49-F238E27FC236}">
                <a16:creationId xmlns:a16="http://schemas.microsoft.com/office/drawing/2014/main" id="{E5D0A9D4-74A9-448A-A546-3FC30D8F1FF2}"/>
              </a:ext>
            </a:extLst>
          </p:cNvPr>
          <p:cNvSpPr txBox="1">
            <a:spLocks/>
          </p:cNvSpPr>
          <p:nvPr/>
        </p:nvSpPr>
        <p:spPr>
          <a:xfrm>
            <a:off x="7031283" y="2238303"/>
            <a:ext cx="4236274" cy="3584026"/>
          </a:xfrm>
          <a:prstGeom prst="rect">
            <a:avLst/>
          </a:prstGeom>
          <a:solidFill>
            <a:schemeClr val="bg2">
              <a:lumMod val="40000"/>
              <a:lumOff val="60000"/>
            </a:schemeClr>
          </a:solidFill>
          <a:effectLst>
            <a:outerShdw blurRad="25400" dir="17880000">
              <a:srgbClr val="000000">
                <a:alpha val="46000"/>
              </a:srgbClr>
            </a:outerShdw>
          </a:effectLst>
        </p:spPr>
        <p:txBody>
          <a:bodyPr vert="horz" lIns="91440" tIns="45720" rIns="91440" bIns="45720" rtlCol="0" anchor="t">
            <a:normAutofit/>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36900" indent="0" algn="ctr">
              <a:buNone/>
            </a:pPr>
            <a:r>
              <a:rPr lang="en-US" sz="3200" b="1" dirty="0">
                <a:solidFill>
                  <a:schemeClr val="bg1"/>
                </a:solidFill>
              </a:rPr>
              <a:t>Case 2</a:t>
            </a:r>
          </a:p>
          <a:p>
            <a:pPr>
              <a:buClr>
                <a:schemeClr val="bg1"/>
              </a:buClr>
            </a:pPr>
            <a:r>
              <a:rPr lang="en-US" dirty="0">
                <a:solidFill>
                  <a:schemeClr val="bg1"/>
                </a:solidFill>
              </a:rPr>
              <a:t>Region: any 2 regions</a:t>
            </a:r>
          </a:p>
          <a:p>
            <a:pPr>
              <a:buClr>
                <a:schemeClr val="bg1"/>
              </a:buClr>
            </a:pPr>
            <a:r>
              <a:rPr lang="en-US" dirty="0">
                <a:solidFill>
                  <a:schemeClr val="bg1"/>
                </a:solidFill>
              </a:rPr>
              <a:t>Price: in a certain range</a:t>
            </a:r>
          </a:p>
          <a:p>
            <a:pPr>
              <a:buClr>
                <a:schemeClr val="bg1"/>
              </a:buClr>
            </a:pPr>
            <a:r>
              <a:rPr lang="en-US" dirty="0">
                <a:solidFill>
                  <a:schemeClr val="bg1"/>
                </a:solidFill>
              </a:rPr>
              <a:t>Condition: specific condition</a:t>
            </a:r>
          </a:p>
          <a:p>
            <a:pPr>
              <a:buClr>
                <a:schemeClr val="bg1"/>
              </a:buClr>
            </a:pPr>
            <a:r>
              <a:rPr lang="en-US" dirty="0">
                <a:solidFill>
                  <a:schemeClr val="bg1"/>
                </a:solidFill>
              </a:rPr>
              <a:t>Type: specific vehicle type</a:t>
            </a:r>
            <a:r>
              <a:rPr lang="en-US" dirty="0"/>
              <a:t> </a:t>
            </a:r>
          </a:p>
          <a:p>
            <a:pPr lvl="1"/>
            <a:endParaRPr lang="en-US" dirty="0"/>
          </a:p>
        </p:txBody>
      </p:sp>
    </p:spTree>
    <p:extLst>
      <p:ext uri="{BB962C8B-B14F-4D97-AF65-F5344CB8AC3E}">
        <p14:creationId xmlns:p14="http://schemas.microsoft.com/office/powerpoint/2010/main" val="66120303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2.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{795188E8-7A1B-4484-8C3C-8981A34CBF61}tf11665031_win32</Template>
  <TotalTime>2226</TotalTime>
  <Words>904</Words>
  <Application>Microsoft Office PowerPoint</Application>
  <PresentationFormat>Widescreen</PresentationFormat>
  <Paragraphs>148</Paragraphs>
  <Slides>18</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Arial Nova</vt:lpstr>
      <vt:lpstr>Arial Nova Light</vt:lpstr>
      <vt:lpstr>Calibri</vt:lpstr>
      <vt:lpstr>Wingdings 2</vt:lpstr>
      <vt:lpstr>SlateVTI</vt:lpstr>
      <vt:lpstr>PowerPoint Presentation</vt:lpstr>
      <vt:lpstr>Street Smarts:</vt:lpstr>
      <vt:lpstr>Overview</vt:lpstr>
      <vt:lpstr>Business Case</vt:lpstr>
      <vt:lpstr>Outline</vt:lpstr>
      <vt:lpstr>Group Approach</vt:lpstr>
      <vt:lpstr>Data Extraction</vt:lpstr>
      <vt:lpstr>Key User Stories</vt:lpstr>
      <vt:lpstr>Analysis</vt:lpstr>
      <vt:lpstr>Analysis: Case 1</vt:lpstr>
      <vt:lpstr>Analysis: Case 2</vt:lpstr>
      <vt:lpstr>Map of Clean Entries</vt:lpstr>
      <vt:lpstr>Map of Geographical Clean Entries</vt:lpstr>
      <vt:lpstr>Visualization of Houston and San Diego</vt:lpstr>
      <vt:lpstr>Summary</vt:lpstr>
      <vt:lpstr>Recommendations</vt:lpstr>
      <vt:lpstr>Future Opportunities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Outsmarting the Used Car Salesperson</dc:title>
  <dc:creator>Ashley Guidot</dc:creator>
  <cp:lastModifiedBy>Forrest Surles</cp:lastModifiedBy>
  <cp:revision>109</cp:revision>
  <dcterms:created xsi:type="dcterms:W3CDTF">2021-08-10T00:13:38Z</dcterms:created>
  <dcterms:modified xsi:type="dcterms:W3CDTF">2021-08-12T00:48:53Z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